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58.png" ContentType="image/png"/>
  <Override PartName="/ppt/media/image2.png" ContentType="image/png"/>
  <Override PartName="/ppt/media/image80.wmf" ContentType="image/x-wmf"/>
  <Override PartName="/ppt/media/image3.png" ContentType="image/png"/>
  <Override PartName="/ppt/media/image4.png" ContentType="image/png"/>
  <Override PartName="/ppt/media/image82.wmf" ContentType="image/x-wmf"/>
  <Override PartName="/ppt/media/image71.png" ContentType="image/png"/>
  <Override PartName="/ppt/media/image5.png" ContentType="image/png"/>
  <Override PartName="/ppt/media/image84.wmf" ContentType="image/x-wmf"/>
  <Override PartName="/ppt/media/image6.png" ContentType="image/png"/>
  <Override PartName="/ppt/media/image85.wmf" ContentType="image/x-wmf"/>
  <Override PartName="/ppt/media/image73.png" ContentType="image/png"/>
  <Override PartName="/ppt/media/image7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00.wmf" ContentType="image/x-wmf"/>
  <Override PartName="/ppt/media/image16.png" ContentType="image/png"/>
  <Override PartName="/ppt/media/image17.png" ContentType="image/png"/>
  <Override PartName="/ppt/media/image102.wmf" ContentType="image/x-wmf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51.wmf" ContentType="image/x-wmf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49.wmf" ContentType="image/x-wmf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61.wmf" ContentType="image/x-wmf"/>
  <Override PartName="/ppt/media/image40.png" ContentType="image/png"/>
  <Override PartName="/ppt/media/image41.png" ContentType="image/png"/>
  <Override PartName="/ppt/media/image53.wmf" ContentType="image/x-wmf"/>
  <Override PartName="/ppt/media/image42.png" ContentType="image/png"/>
  <Override PartName="/ppt/media/image43.png" ContentType="image/png"/>
  <Override PartName="/ppt/media/image55.wmf" ContentType="image/x-wmf"/>
  <Override PartName="/ppt/media/image44.png" ContentType="image/png"/>
  <Override PartName="/ppt/media/image45.png" ContentType="image/png"/>
  <Override PartName="/ppt/media/image57.wmf" ContentType="image/x-wmf"/>
  <Override PartName="/ppt/media/image46.png" ContentType="image/png"/>
  <Override PartName="/ppt/media/image59.wmf" ContentType="image/x-wmf"/>
  <Override PartName="/ppt/media/image47.png" ContentType="image/png"/>
  <Override PartName="/ppt/media/image48.png" ContentType="image/png"/>
  <Override PartName="/ppt/media/image50.png" ContentType="image/png"/>
  <Override PartName="/ppt/media/image52.png" ContentType="image/png"/>
  <Override PartName="/ppt/media/image54.png" ContentType="image/png"/>
  <Override PartName="/ppt/media/image66.wmf" ContentType="image/x-wmf"/>
  <Override PartName="/ppt/media/image56.png" ContentType="image/png"/>
  <Override PartName="/ppt/media/image68.wmf" ContentType="image/x-wmf"/>
  <Override PartName="/ppt/media/image60.png" ContentType="image/png"/>
  <Override PartName="/ppt/media/image72.wmf" ContentType="image/x-wmf"/>
  <Override PartName="/ppt/media/image62.png" ContentType="image/png"/>
  <Override PartName="/ppt/media/image74.wmf" ContentType="image/x-wmf"/>
  <Override PartName="/ppt/media/image63.wmf" ContentType="image/x-wmf"/>
  <Override PartName="/ppt/media/image64.png" ContentType="image/png"/>
  <Override PartName="/ppt/media/image76.wmf" ContentType="image/x-wmf"/>
  <Override PartName="/ppt/media/image65.png" ContentType="image/png"/>
  <Override PartName="/ppt/media/image67.png" ContentType="image/png"/>
  <Override PartName="/ppt/media/image69.png" ContentType="image/png"/>
  <Override PartName="/ppt/media/image70.wmf" ContentType="image/x-wmf"/>
  <Override PartName="/ppt/media/image77.png" ContentType="image/png"/>
  <Override PartName="/ppt/media/image78.wmf" ContentType="image/x-wmf"/>
  <Override PartName="/ppt/media/image79.png" ContentType="image/png"/>
  <Override PartName="/ppt/media/image81.png" ContentType="image/png"/>
  <Override PartName="/ppt/media/image83.png" ContentType="image/png"/>
  <Override PartName="/ppt/media/image86.png" ContentType="image/png"/>
  <Override PartName="/ppt/media/image98.wmf" ContentType="image/x-wmf"/>
  <Override PartName="/ppt/media/image87.png" ContentType="image/png"/>
  <Override PartName="/ppt/media/image88.png" ContentType="image/png"/>
  <Override PartName="/ppt/media/image89.png" ContentType="image/png"/>
  <Override PartName="/ppt/media/image90.wmf" ContentType="image/x-wmf"/>
  <Override PartName="/ppt/media/image91.png" ContentType="image/png"/>
  <Override PartName="/ppt/media/image92.wmf" ContentType="image/x-wmf"/>
  <Override PartName="/ppt/media/image93.png" ContentType="image/png"/>
  <Override PartName="/ppt/media/image94.wmf" ContentType="image/x-wmf"/>
  <Override PartName="/ppt/media/image95.png" ContentType="image/png"/>
  <Override PartName="/ppt/media/image96.wmf" ContentType="image/x-wmf"/>
  <Override PartName="/ppt/media/image97.png" ContentType="image/png"/>
  <Override PartName="/ppt/media/image99.png" ContentType="image/png"/>
  <Override PartName="/ppt/media/image103.png" ContentType="image/png"/>
  <Override PartName="/ppt/media/image104.wmf" ContentType="image/x-wmf"/>
  <Override PartName="/ppt/media/image105.png" ContentType="image/png"/>
  <Override PartName="/ppt/media/image106.wmf" ContentType="image/x-wmf"/>
  <Override PartName="/ppt/media/image107.wmf" ContentType="image/x-wmf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F8DDAB-E3B3-4E7A-A31F-F0A136316F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C3812A-A182-4B10-8E22-C97504B192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B87CBF-385A-44DE-B069-F295326987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8531DF-1663-471C-ADC6-D0CB31ABBA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5E98E7-EF8A-4A77-BA17-8E09851E4C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FEADFD-2BC6-40F6-8618-82A59179D2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9B3959-F3B9-4EE4-947A-58EBBB6F29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CBC058-F2B9-4594-9FDD-9EB6CA23CE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D23287-29A5-4827-B3A3-1C3BAE4A86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D35D8D-5F89-4E79-AC30-2364BAB58C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1A9540-2687-4AD6-8F18-F66BC8399E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CBD198-5B02-4DC7-A09B-55A59EFD46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EFB8BC-A33A-48A5-9FEC-3572F8DF2A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25747C-95D9-4880-9362-5555E95623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2575EC-2043-40C9-B28C-C8DFA4ECEF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F959EC-ACE4-4C73-AA23-CDFD9B3A26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D4160D-5158-47F8-92F3-5724D3FBA3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083511-22CE-4755-91D4-6241371CCD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DCCDAB-DA61-4056-BA8B-D4E06A3859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8CF30A-C1C5-4F72-A9E5-DCCC96DA10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05B20A-37C5-4937-9D2D-78A44D2937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CE0E3F-F66A-4027-99AD-C3114FAA15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E69A4F-F81C-40D8-A873-F3CB9D24D7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150783-2C14-49A6-837B-5EF682DE97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A10ABF-D436-42A0-B2CE-5A2960A05DC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5C09FB-185A-4D1E-8ED2-D2BB89D84DA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wmf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wmf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wmf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wmf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w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wmf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wmf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wmf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wmf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wmf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wm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wmf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wmf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wmf"/><Relationship Id="rId3" Type="http://schemas.openxmlformats.org/officeDocument/2006/relationships/image" Target="../media/image85.wmf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wmf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wmf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wmf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wmf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wmf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wmf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wmf"/><Relationship Id="rId3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2540160" y="2540160"/>
            <a:ext cx="1440" cy="1440"/>
          </a:xfrm>
          <a:prstGeom prst="rect">
            <a:avLst/>
          </a:prstGeom>
          <a:ln w="0">
            <a:noFill/>
          </a:ln>
        </p:spPr>
      </p:pic>
      <p:sp>
        <p:nvSpPr>
          <p:cNvPr id="83" name="Subtitle 9"/>
          <p:cNvSpPr/>
          <p:nvPr/>
        </p:nvSpPr>
        <p:spPr>
          <a:xfrm>
            <a:off x="1219320" y="3429000"/>
            <a:ext cx="69339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1219320"/>
            <a:ext cx="7772040" cy="289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Conditionals and Loops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3124080" y="6477120"/>
            <a:ext cx="3123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6" name="Picture 1" descr=""/>
          <p:cNvPicPr/>
          <p:nvPr/>
        </p:nvPicPr>
        <p:blipFill>
          <a:blip r:embed="rId2"/>
          <a:stretch/>
        </p:blipFill>
        <p:spPr>
          <a:xfrm>
            <a:off x="1143000" y="3352680"/>
            <a:ext cx="6736680" cy="30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7" name="TextBox 5"/>
          <p:cNvSpPr/>
          <p:nvPr/>
        </p:nvSpPr>
        <p:spPr>
          <a:xfrm>
            <a:off x="2708280" y="3240"/>
            <a:ext cx="37090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Picture 4" descr=""/>
          <p:cNvPicPr/>
          <p:nvPr/>
        </p:nvPicPr>
        <p:blipFill>
          <a:blip r:embed="rId1"/>
          <a:stretch/>
        </p:blipFill>
        <p:spPr>
          <a:xfrm>
            <a:off x="1905120" y="1143000"/>
            <a:ext cx="5231880" cy="3385440"/>
          </a:xfrm>
          <a:prstGeom prst="rect">
            <a:avLst/>
          </a:prstGeom>
          <a:ln w="0">
            <a:noFill/>
          </a:ln>
        </p:spPr>
      </p:pic>
      <p:sp>
        <p:nvSpPr>
          <p:cNvPr id="161" name="TextBox 6"/>
          <p:cNvSpPr/>
          <p:nvPr/>
        </p:nvSpPr>
        <p:spPr>
          <a:xfrm>
            <a:off x="1523880" y="4876920"/>
            <a:ext cx="6781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condition is False, so code inside of else executes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63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Box 1"/>
          <p:cNvSpPr/>
          <p:nvPr/>
        </p:nvSpPr>
        <p:spPr>
          <a:xfrm>
            <a:off x="533520" y="990720"/>
            <a:ext cx="83055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specify multiple conditions?...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68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extBox 1"/>
          <p:cNvSpPr/>
          <p:nvPr/>
        </p:nvSpPr>
        <p:spPr>
          <a:xfrm>
            <a:off x="533520" y="990720"/>
            <a:ext cx="83055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specify multiple conditions?...elif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73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Box 1"/>
          <p:cNvSpPr/>
          <p:nvPr/>
        </p:nvSpPr>
        <p:spPr>
          <a:xfrm>
            <a:off x="533520" y="990720"/>
            <a:ext cx="83055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specify multiple conditions?...elif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7" name="TextBox 7"/>
          <p:cNvSpPr/>
          <p:nvPr/>
        </p:nvSpPr>
        <p:spPr>
          <a:xfrm>
            <a:off x="990720" y="4267080"/>
            <a:ext cx="777204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Comes between if and else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have arbitrary number of elifs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First if/elif condition that is true is executed and only this block is executed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no if/elif condition is true then else is executed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Indentation matches up if/elif/else statements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2133720" y="1676520"/>
            <a:ext cx="4686120" cy="252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80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1905120" y="1371600"/>
            <a:ext cx="5941080" cy="3161880"/>
          </a:xfrm>
          <a:prstGeom prst="rect">
            <a:avLst/>
          </a:prstGeom>
          <a:ln w="0">
            <a:noFill/>
          </a:ln>
        </p:spPr>
      </p:pic>
      <p:sp>
        <p:nvSpPr>
          <p:cNvPr id="184" name="Right Arrow 4"/>
          <p:cNvSpPr/>
          <p:nvPr/>
        </p:nvSpPr>
        <p:spPr>
          <a:xfrm>
            <a:off x="1295280" y="19810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5" name="Picture 6" descr=""/>
          <p:cNvPicPr/>
          <p:nvPr/>
        </p:nvPicPr>
        <p:blipFill>
          <a:blip r:embed="rId2"/>
          <a:stretch/>
        </p:blipFill>
        <p:spPr>
          <a:xfrm>
            <a:off x="3200400" y="4876920"/>
            <a:ext cx="2971440" cy="12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87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Picture 1" descr=""/>
          <p:cNvPicPr/>
          <p:nvPr/>
        </p:nvPicPr>
        <p:blipFill>
          <a:blip r:embed="rId1"/>
          <a:stretch/>
        </p:blipFill>
        <p:spPr>
          <a:xfrm>
            <a:off x="1905120" y="1371600"/>
            <a:ext cx="5941080" cy="3161880"/>
          </a:xfrm>
          <a:prstGeom prst="rect">
            <a:avLst/>
          </a:prstGeom>
          <a:ln w="0">
            <a:noFill/>
          </a:ln>
        </p:spPr>
      </p:pic>
      <p:sp>
        <p:nvSpPr>
          <p:cNvPr id="191" name="Right Arrow 4"/>
          <p:cNvSpPr/>
          <p:nvPr/>
        </p:nvSpPr>
        <p:spPr>
          <a:xfrm>
            <a:off x="1371600" y="28195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2" name="Picture 2" descr=""/>
          <p:cNvPicPr/>
          <p:nvPr/>
        </p:nvPicPr>
        <p:blipFill>
          <a:blip r:embed="rId2"/>
          <a:stretch/>
        </p:blipFill>
        <p:spPr>
          <a:xfrm>
            <a:off x="3276720" y="4724280"/>
            <a:ext cx="2791800" cy="13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4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Picture 1" descr=""/>
          <p:cNvPicPr/>
          <p:nvPr/>
        </p:nvPicPr>
        <p:blipFill>
          <a:blip r:embed="rId1"/>
          <a:stretch/>
        </p:blipFill>
        <p:spPr>
          <a:xfrm>
            <a:off x="1905120" y="1371600"/>
            <a:ext cx="5941080" cy="3161880"/>
          </a:xfrm>
          <a:prstGeom prst="rect">
            <a:avLst/>
          </a:prstGeom>
          <a:ln w="0">
            <a:noFill/>
          </a:ln>
        </p:spPr>
      </p:pic>
      <p:sp>
        <p:nvSpPr>
          <p:cNvPr id="198" name="Right Arrow 4"/>
          <p:cNvSpPr/>
          <p:nvPr/>
        </p:nvSpPr>
        <p:spPr>
          <a:xfrm>
            <a:off x="1371600" y="28195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9" name="Picture 2" descr=""/>
          <p:cNvPicPr/>
          <p:nvPr/>
        </p:nvPicPr>
        <p:blipFill>
          <a:blip r:embed="rId2"/>
          <a:stretch/>
        </p:blipFill>
        <p:spPr>
          <a:xfrm>
            <a:off x="3276720" y="4724280"/>
            <a:ext cx="2791800" cy="1371240"/>
          </a:xfrm>
          <a:prstGeom prst="rect">
            <a:avLst/>
          </a:prstGeom>
          <a:ln w="0">
            <a:noFill/>
          </a:ln>
        </p:spPr>
      </p:pic>
      <p:sp>
        <p:nvSpPr>
          <p:cNvPr id="200" name="TextBox 7"/>
          <p:cNvSpPr/>
          <p:nvPr/>
        </p:nvSpPr>
        <p:spPr>
          <a:xfrm>
            <a:off x="914400" y="6019920"/>
            <a:ext cx="7924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Since all if/elif conditions were False, else statement executes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"/>
          <p:cNvPicPr/>
          <p:nvPr/>
        </p:nvPicPr>
        <p:blipFill>
          <a:blip r:embed="rId1"/>
          <a:stretch/>
        </p:blipFill>
        <p:spPr>
          <a:xfrm>
            <a:off x="2209680" y="1447920"/>
            <a:ext cx="5554800" cy="3428640"/>
          </a:xfrm>
          <a:prstGeom prst="rect">
            <a:avLst/>
          </a:prstGeom>
          <a:ln w="0">
            <a:noFill/>
          </a:ln>
        </p:spPr>
      </p:pic>
      <p:sp>
        <p:nvSpPr>
          <p:cNvPr id="20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3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Right Arrow 4"/>
          <p:cNvSpPr/>
          <p:nvPr/>
        </p:nvSpPr>
        <p:spPr>
          <a:xfrm>
            <a:off x="2438280" y="38862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8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Box 1"/>
          <p:cNvSpPr/>
          <p:nvPr/>
        </p:nvSpPr>
        <p:spPr>
          <a:xfrm>
            <a:off x="609480" y="1143000"/>
            <a:ext cx="80769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just have an if + elif, with no else: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2" name="Picture 2" descr=""/>
          <p:cNvPicPr/>
          <p:nvPr/>
        </p:nvPicPr>
        <p:blipFill>
          <a:blip r:embed="rId1"/>
          <a:stretch/>
        </p:blipFill>
        <p:spPr>
          <a:xfrm>
            <a:off x="1523880" y="2209680"/>
            <a:ext cx="6114960" cy="311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14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Box 1"/>
          <p:cNvSpPr/>
          <p:nvPr/>
        </p:nvSpPr>
        <p:spPr>
          <a:xfrm>
            <a:off x="609480" y="1143000"/>
            <a:ext cx="80769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just have an if + elif, with no else: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1523880" y="2209680"/>
            <a:ext cx="6114960" cy="3111120"/>
          </a:xfrm>
          <a:prstGeom prst="rect">
            <a:avLst/>
          </a:prstGeom>
          <a:ln w="0">
            <a:noFill/>
          </a:ln>
        </p:spPr>
      </p:pic>
      <p:sp>
        <p:nvSpPr>
          <p:cNvPr id="219" name="TextBox 4"/>
          <p:cNvSpPr/>
          <p:nvPr/>
        </p:nvSpPr>
        <p:spPr>
          <a:xfrm>
            <a:off x="533520" y="571500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Nothing is printed since neither if not elif condition is true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88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1"/>
          <p:cNvSpPr/>
          <p:nvPr/>
        </p:nvSpPr>
        <p:spPr>
          <a:xfrm>
            <a:off x="380880" y="121932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a certain block of code only if a certain condition is true.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1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5" name="Picture 6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9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  <p:sp>
        <p:nvSpPr>
          <p:cNvPr id="22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8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Right Arrow 7"/>
          <p:cNvSpPr/>
          <p:nvPr/>
        </p:nvSpPr>
        <p:spPr>
          <a:xfrm>
            <a:off x="1523880" y="30481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9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  <p:sp>
        <p:nvSpPr>
          <p:cNvPr id="23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35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9" name="Right Arrow 7"/>
          <p:cNvSpPr/>
          <p:nvPr/>
        </p:nvSpPr>
        <p:spPr>
          <a:xfrm>
            <a:off x="1523880" y="36576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9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  <p:sp>
        <p:nvSpPr>
          <p:cNvPr id="241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2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Right Arrow 7"/>
          <p:cNvSpPr/>
          <p:nvPr/>
        </p:nvSpPr>
        <p:spPr>
          <a:xfrm>
            <a:off x="1523880" y="42670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9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  <p:sp>
        <p:nvSpPr>
          <p:cNvPr id="24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9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Right Arrow 7"/>
          <p:cNvSpPr/>
          <p:nvPr/>
        </p:nvSpPr>
        <p:spPr>
          <a:xfrm>
            <a:off x="2269440" y="461484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4" name="Picture 1" descr=""/>
          <p:cNvPicPr/>
          <p:nvPr/>
        </p:nvPicPr>
        <p:blipFill>
          <a:blip r:embed="rId2"/>
          <a:stretch/>
        </p:blipFill>
        <p:spPr>
          <a:xfrm>
            <a:off x="2209680" y="5638680"/>
            <a:ext cx="1980720" cy="5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9" descr=""/>
          <p:cNvPicPr/>
          <p:nvPr/>
        </p:nvPicPr>
        <p:blipFill>
          <a:blip r:embed="rId1"/>
          <a:stretch/>
        </p:blipFill>
        <p:spPr>
          <a:xfrm>
            <a:off x="2286000" y="2209680"/>
            <a:ext cx="4723920" cy="3479400"/>
          </a:xfrm>
          <a:prstGeom prst="rect">
            <a:avLst/>
          </a:prstGeom>
          <a:ln w="0">
            <a:noFill/>
          </a:ln>
        </p:spPr>
      </p:pic>
      <p:sp>
        <p:nvSpPr>
          <p:cNvPr id="25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7" name="TextBox 5"/>
          <p:cNvSpPr/>
          <p:nvPr/>
        </p:nvSpPr>
        <p:spPr>
          <a:xfrm>
            <a:off x="2194560" y="3240"/>
            <a:ext cx="4736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TextBox 2"/>
          <p:cNvSpPr/>
          <p:nvPr/>
        </p:nvSpPr>
        <p:spPr>
          <a:xfrm>
            <a:off x="457200" y="1219320"/>
            <a:ext cx="8381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with multiple elif conditions: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1" name="Right Arrow 7"/>
          <p:cNvSpPr/>
          <p:nvPr/>
        </p:nvSpPr>
        <p:spPr>
          <a:xfrm>
            <a:off x="2269440" y="461484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2" name="Picture 1" descr=""/>
          <p:cNvPicPr/>
          <p:nvPr/>
        </p:nvPicPr>
        <p:blipFill>
          <a:blip r:embed="rId2"/>
          <a:stretch/>
        </p:blipFill>
        <p:spPr>
          <a:xfrm>
            <a:off x="2209680" y="5638680"/>
            <a:ext cx="1980720" cy="583920"/>
          </a:xfrm>
          <a:prstGeom prst="rect">
            <a:avLst/>
          </a:prstGeom>
          <a:ln w="0">
            <a:noFill/>
          </a:ln>
        </p:spPr>
      </p:pic>
      <p:sp>
        <p:nvSpPr>
          <p:cNvPr id="263" name="Smiley Face 10"/>
          <p:cNvSpPr/>
          <p:nvPr/>
        </p:nvSpPr>
        <p:spPr>
          <a:xfrm>
            <a:off x="1600200" y="419112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4" name="Multiply 11"/>
          <p:cNvSpPr/>
          <p:nvPr/>
        </p:nvSpPr>
        <p:spPr>
          <a:xfrm>
            <a:off x="1600200" y="297180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65" name="Multiply 12"/>
          <p:cNvSpPr/>
          <p:nvPr/>
        </p:nvSpPr>
        <p:spPr>
          <a:xfrm>
            <a:off x="1600200" y="358128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66" name="Multiply 13"/>
          <p:cNvSpPr/>
          <p:nvPr/>
        </p:nvSpPr>
        <p:spPr>
          <a:xfrm>
            <a:off x="1600200" y="487692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68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Box 1"/>
          <p:cNvSpPr/>
          <p:nvPr/>
        </p:nvSpPr>
        <p:spPr>
          <a:xfrm>
            <a:off x="533520" y="1066680"/>
            <a:ext cx="7543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have if statements nested within if statements: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2" name="Picture 9" descr=""/>
          <p:cNvPicPr/>
          <p:nvPr/>
        </p:nvPicPr>
        <p:blipFill>
          <a:blip r:embed="rId1"/>
          <a:stretch/>
        </p:blipFill>
        <p:spPr>
          <a:xfrm>
            <a:off x="1981080" y="1905120"/>
            <a:ext cx="5409720" cy="433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1981080" y="1905120"/>
            <a:ext cx="5409720" cy="4330440"/>
          </a:xfrm>
          <a:prstGeom prst="rect">
            <a:avLst/>
          </a:prstGeom>
          <a:ln w="0">
            <a:noFill/>
          </a:ln>
        </p:spPr>
      </p:pic>
      <p:sp>
        <p:nvSpPr>
          <p:cNvPr id="27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5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Box 1"/>
          <p:cNvSpPr/>
          <p:nvPr/>
        </p:nvSpPr>
        <p:spPr>
          <a:xfrm>
            <a:off x="533520" y="1066680"/>
            <a:ext cx="7543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have if statements nested within if statements: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Right Arrow 7"/>
          <p:cNvSpPr/>
          <p:nvPr/>
        </p:nvSpPr>
        <p:spPr>
          <a:xfrm>
            <a:off x="1405080" y="33361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0" descr=""/>
          <p:cNvPicPr/>
          <p:nvPr/>
        </p:nvPicPr>
        <p:blipFill>
          <a:blip r:embed="rId1"/>
          <a:stretch/>
        </p:blipFill>
        <p:spPr>
          <a:xfrm>
            <a:off x="1981080" y="1905120"/>
            <a:ext cx="5409720" cy="4330440"/>
          </a:xfrm>
          <a:prstGeom prst="rect">
            <a:avLst/>
          </a:prstGeom>
          <a:ln w="0">
            <a:noFill/>
          </a:ln>
        </p:spPr>
      </p:pic>
      <p:sp>
        <p:nvSpPr>
          <p:cNvPr id="281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82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TextBox 1"/>
          <p:cNvSpPr/>
          <p:nvPr/>
        </p:nvSpPr>
        <p:spPr>
          <a:xfrm>
            <a:off x="533520" y="1066680"/>
            <a:ext cx="7543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have if statements nested within if statements: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Right Arrow 7"/>
          <p:cNvSpPr/>
          <p:nvPr/>
        </p:nvSpPr>
        <p:spPr>
          <a:xfrm>
            <a:off x="2083320" y="36316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Smiley Face 8"/>
          <p:cNvSpPr/>
          <p:nvPr/>
        </p:nvSpPr>
        <p:spPr>
          <a:xfrm>
            <a:off x="1371600" y="320040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88" name="Multiply 11"/>
          <p:cNvSpPr/>
          <p:nvPr/>
        </p:nvSpPr>
        <p:spPr>
          <a:xfrm>
            <a:off x="1371600" y="541008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10" descr=""/>
          <p:cNvPicPr/>
          <p:nvPr/>
        </p:nvPicPr>
        <p:blipFill>
          <a:blip r:embed="rId1"/>
          <a:stretch/>
        </p:blipFill>
        <p:spPr>
          <a:xfrm>
            <a:off x="1981080" y="1905120"/>
            <a:ext cx="5409720" cy="4330440"/>
          </a:xfrm>
          <a:prstGeom prst="rect">
            <a:avLst/>
          </a:prstGeom>
          <a:ln w="0">
            <a:noFill/>
          </a:ln>
        </p:spPr>
      </p:pic>
      <p:sp>
        <p:nvSpPr>
          <p:cNvPr id="29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91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TextBox 1"/>
          <p:cNvSpPr/>
          <p:nvPr/>
        </p:nvSpPr>
        <p:spPr>
          <a:xfrm>
            <a:off x="533520" y="1066680"/>
            <a:ext cx="7543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have if statements nested within if statements: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Right Arrow 7"/>
          <p:cNvSpPr/>
          <p:nvPr/>
        </p:nvSpPr>
        <p:spPr>
          <a:xfrm>
            <a:off x="2666880" y="39625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Smiley Face 8"/>
          <p:cNvSpPr/>
          <p:nvPr/>
        </p:nvSpPr>
        <p:spPr>
          <a:xfrm>
            <a:off x="1371600" y="320040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97" name="Multiply 9"/>
          <p:cNvSpPr/>
          <p:nvPr/>
        </p:nvSpPr>
        <p:spPr>
          <a:xfrm>
            <a:off x="1371600" y="541008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98" name="Multiply 11"/>
          <p:cNvSpPr/>
          <p:nvPr/>
        </p:nvSpPr>
        <p:spPr>
          <a:xfrm>
            <a:off x="2438280" y="480060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99" name="Multiply 12"/>
          <p:cNvSpPr/>
          <p:nvPr/>
        </p:nvSpPr>
        <p:spPr>
          <a:xfrm>
            <a:off x="2438280" y="419112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00" name="Smiley Face 13"/>
          <p:cNvSpPr/>
          <p:nvPr/>
        </p:nvSpPr>
        <p:spPr>
          <a:xfrm>
            <a:off x="2438280" y="350532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3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TextBox 1"/>
          <p:cNvSpPr/>
          <p:nvPr/>
        </p:nvSpPr>
        <p:spPr>
          <a:xfrm>
            <a:off x="380880" y="121932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a certain block of code only if a certain condition is true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7" name="Picture 7" descr=""/>
          <p:cNvPicPr/>
          <p:nvPr/>
        </p:nvPicPr>
        <p:blipFill>
          <a:blip r:embed="rId1"/>
          <a:stretch/>
        </p:blipFill>
        <p:spPr>
          <a:xfrm>
            <a:off x="1295280" y="2286000"/>
            <a:ext cx="3885840" cy="2412720"/>
          </a:xfrm>
          <a:prstGeom prst="rect">
            <a:avLst/>
          </a:prstGeom>
          <a:ln w="0">
            <a:noFill/>
          </a:ln>
        </p:spPr>
      </p:pic>
      <p:sp>
        <p:nvSpPr>
          <p:cNvPr id="98" name="TextBox 4"/>
          <p:cNvSpPr/>
          <p:nvPr/>
        </p:nvSpPr>
        <p:spPr>
          <a:xfrm>
            <a:off x="380880" y="5257800"/>
            <a:ext cx="2971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statements always begin with an “if”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Straight Arrow Connector 8"/>
          <p:cNvSpPr/>
          <p:nvPr/>
        </p:nvSpPr>
        <p:spPr>
          <a:xfrm flipV="1">
            <a:off x="685800" y="3961800"/>
            <a:ext cx="685440" cy="129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" name="TextBox 9"/>
          <p:cNvSpPr/>
          <p:nvPr/>
        </p:nvSpPr>
        <p:spPr>
          <a:xfrm>
            <a:off x="4114800" y="213372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Conditional: must return boolean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Straight Arrow Connector 12"/>
          <p:cNvSpPr/>
          <p:nvPr/>
        </p:nvSpPr>
        <p:spPr>
          <a:xfrm flipH="1">
            <a:off x="2895480" y="2438280"/>
            <a:ext cx="121896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0" descr=""/>
          <p:cNvPicPr/>
          <p:nvPr/>
        </p:nvPicPr>
        <p:blipFill>
          <a:blip r:embed="rId1"/>
          <a:stretch/>
        </p:blipFill>
        <p:spPr>
          <a:xfrm>
            <a:off x="1981080" y="1905120"/>
            <a:ext cx="5409720" cy="4330440"/>
          </a:xfrm>
          <a:prstGeom prst="rect">
            <a:avLst/>
          </a:prstGeom>
          <a:ln w="0">
            <a:noFill/>
          </a:ln>
        </p:spPr>
      </p:pic>
      <p:sp>
        <p:nvSpPr>
          <p:cNvPr id="30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03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Box 1"/>
          <p:cNvSpPr/>
          <p:nvPr/>
        </p:nvSpPr>
        <p:spPr>
          <a:xfrm>
            <a:off x="533520" y="1066680"/>
            <a:ext cx="7543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 have if statements nested within if statements: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7" name="Right Arrow 7"/>
          <p:cNvSpPr/>
          <p:nvPr/>
        </p:nvSpPr>
        <p:spPr>
          <a:xfrm>
            <a:off x="2666880" y="39625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" name="Smiley Face 8"/>
          <p:cNvSpPr/>
          <p:nvPr/>
        </p:nvSpPr>
        <p:spPr>
          <a:xfrm>
            <a:off x="1371600" y="320040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09" name="Multiply 9"/>
          <p:cNvSpPr/>
          <p:nvPr/>
        </p:nvSpPr>
        <p:spPr>
          <a:xfrm>
            <a:off x="1371600" y="541008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10" name="Multiply 11"/>
          <p:cNvSpPr/>
          <p:nvPr/>
        </p:nvSpPr>
        <p:spPr>
          <a:xfrm>
            <a:off x="2438280" y="480060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11" name="Multiply 12"/>
          <p:cNvSpPr/>
          <p:nvPr/>
        </p:nvSpPr>
        <p:spPr>
          <a:xfrm>
            <a:off x="2438280" y="4191120"/>
            <a:ext cx="456840" cy="380520"/>
          </a:xfrm>
          <a:prstGeom prst="mathMultiply">
            <a:avLst>
              <a:gd name="adj1" fmla="val 23520"/>
            </a:avLst>
          </a:prstGeom>
          <a:solidFill>
            <a:srgbClr val="c0504d"/>
          </a:solidFill>
          <a:ln>
            <a:solidFill>
              <a:srgbClr val="8e3b3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12" name="Smiley Face 13"/>
          <p:cNvSpPr/>
          <p:nvPr/>
        </p:nvSpPr>
        <p:spPr>
          <a:xfrm>
            <a:off x="2438280" y="3505320"/>
            <a:ext cx="456840" cy="456840"/>
          </a:xfrm>
          <a:prstGeom prst="smileyFace">
            <a:avLst>
              <a:gd name="adj" fmla="val 4653"/>
            </a:avLst>
          </a:prstGeom>
          <a:solidFill>
            <a:srgbClr val="9bbb59"/>
          </a:solidFill>
          <a:ln>
            <a:solidFill>
              <a:srgbClr val="728a41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13" name="Picture 2" descr=""/>
          <p:cNvPicPr/>
          <p:nvPr/>
        </p:nvPicPr>
        <p:blipFill>
          <a:blip r:embed="rId2"/>
          <a:stretch/>
        </p:blipFill>
        <p:spPr>
          <a:xfrm>
            <a:off x="2057400" y="6362640"/>
            <a:ext cx="1447560" cy="4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15" name="TextBox 5"/>
          <p:cNvSpPr/>
          <p:nvPr/>
        </p:nvSpPr>
        <p:spPr>
          <a:xfrm>
            <a:off x="1577880" y="3240"/>
            <a:ext cx="5969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16" descr=""/>
          <p:cNvPicPr/>
          <p:nvPr/>
        </p:nvPicPr>
        <p:blipFill>
          <a:blip r:embed="rId1"/>
          <a:stretch/>
        </p:blipFill>
        <p:spPr>
          <a:xfrm>
            <a:off x="2057400" y="2286000"/>
            <a:ext cx="4419360" cy="1731240"/>
          </a:xfrm>
          <a:prstGeom prst="rect">
            <a:avLst/>
          </a:prstGeom>
          <a:ln w="0">
            <a:noFill/>
          </a:ln>
        </p:spPr>
      </p:pic>
      <p:sp>
        <p:nvSpPr>
          <p:cNvPr id="32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21" name="TextBox 5"/>
          <p:cNvSpPr/>
          <p:nvPr/>
        </p:nvSpPr>
        <p:spPr>
          <a:xfrm>
            <a:off x="994320" y="3240"/>
            <a:ext cx="71366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 - and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2"/>
          <p:cNvSpPr/>
          <p:nvPr/>
        </p:nvSpPr>
        <p:spPr>
          <a:xfrm>
            <a:off x="914400" y="525780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eft Bracket 7"/>
          <p:cNvSpPr/>
          <p:nvPr/>
        </p:nvSpPr>
        <p:spPr>
          <a:xfrm rot="16200000">
            <a:off x="2666880" y="3657960"/>
            <a:ext cx="228240" cy="8377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7" name="Left Bracket 11"/>
          <p:cNvSpPr/>
          <p:nvPr/>
        </p:nvSpPr>
        <p:spPr>
          <a:xfrm rot="16200000">
            <a:off x="4571640" y="3657960"/>
            <a:ext cx="228240" cy="8377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TextBox 8"/>
          <p:cNvSpPr/>
          <p:nvPr/>
        </p:nvSpPr>
        <p:spPr>
          <a:xfrm>
            <a:off x="205740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TextBox 13"/>
          <p:cNvSpPr/>
          <p:nvPr/>
        </p:nvSpPr>
        <p:spPr>
          <a:xfrm>
            <a:off x="403848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Straight Connector 12"/>
          <p:cNvSpPr/>
          <p:nvPr/>
        </p:nvSpPr>
        <p:spPr>
          <a:xfrm>
            <a:off x="2209680" y="3809880"/>
            <a:ext cx="40384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1" name="TextBox 14"/>
          <p:cNvSpPr/>
          <p:nvPr/>
        </p:nvSpPr>
        <p:spPr>
          <a:xfrm>
            <a:off x="5715000" y="4952880"/>
            <a:ext cx="3276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Conditional statements w/ “and”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Straight Arrow Connector 17"/>
          <p:cNvSpPr/>
          <p:nvPr/>
        </p:nvSpPr>
        <p:spPr>
          <a:xfrm flipH="1" flipV="1">
            <a:off x="6095880" y="3961800"/>
            <a:ext cx="6854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16" descr=""/>
          <p:cNvPicPr/>
          <p:nvPr/>
        </p:nvPicPr>
        <p:blipFill>
          <a:blip r:embed="rId1"/>
          <a:stretch/>
        </p:blipFill>
        <p:spPr>
          <a:xfrm>
            <a:off x="2057400" y="2286000"/>
            <a:ext cx="4419360" cy="1731240"/>
          </a:xfrm>
          <a:prstGeom prst="rect">
            <a:avLst/>
          </a:prstGeom>
          <a:ln w="0">
            <a:noFill/>
          </a:ln>
        </p:spPr>
      </p:pic>
      <p:sp>
        <p:nvSpPr>
          <p:cNvPr id="33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3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TextBox 2"/>
          <p:cNvSpPr/>
          <p:nvPr/>
        </p:nvSpPr>
        <p:spPr>
          <a:xfrm>
            <a:off x="914400" y="525780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eft Bracket 7"/>
          <p:cNvSpPr/>
          <p:nvPr/>
        </p:nvSpPr>
        <p:spPr>
          <a:xfrm rot="16200000">
            <a:off x="2666880" y="3657960"/>
            <a:ext cx="228240" cy="8377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0" name="Left Bracket 11"/>
          <p:cNvSpPr/>
          <p:nvPr/>
        </p:nvSpPr>
        <p:spPr>
          <a:xfrm rot="16200000">
            <a:off x="4571640" y="3657960"/>
            <a:ext cx="228240" cy="8377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1" name="TextBox 8"/>
          <p:cNvSpPr/>
          <p:nvPr/>
        </p:nvSpPr>
        <p:spPr>
          <a:xfrm>
            <a:off x="205740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TextBox 13"/>
          <p:cNvSpPr/>
          <p:nvPr/>
        </p:nvSpPr>
        <p:spPr>
          <a:xfrm>
            <a:off x="403848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Straight Connector 12"/>
          <p:cNvSpPr/>
          <p:nvPr/>
        </p:nvSpPr>
        <p:spPr>
          <a:xfrm>
            <a:off x="2209680" y="3809880"/>
            <a:ext cx="40384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44" name="TextBox 15"/>
          <p:cNvSpPr/>
          <p:nvPr/>
        </p:nvSpPr>
        <p:spPr>
          <a:xfrm>
            <a:off x="1828800" y="5105520"/>
            <a:ext cx="647676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AND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All conditions must evaluate to True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have arbitrary number of conditions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5" name="TextBox 18"/>
          <p:cNvSpPr/>
          <p:nvPr/>
        </p:nvSpPr>
        <p:spPr>
          <a:xfrm>
            <a:off x="994320" y="3240"/>
            <a:ext cx="71366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 - and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4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0" name="Picture 9" descr=""/>
          <p:cNvPicPr/>
          <p:nvPr/>
        </p:nvPicPr>
        <p:blipFill>
          <a:blip r:embed="rId1"/>
          <a:stretch/>
        </p:blipFill>
        <p:spPr>
          <a:xfrm>
            <a:off x="1447920" y="2209680"/>
            <a:ext cx="5714640" cy="3938040"/>
          </a:xfrm>
          <a:prstGeom prst="rect">
            <a:avLst/>
          </a:prstGeom>
          <a:ln w="0">
            <a:noFill/>
          </a:ln>
        </p:spPr>
      </p:pic>
      <p:sp>
        <p:nvSpPr>
          <p:cNvPr id="351" name="TextBox 18"/>
          <p:cNvSpPr/>
          <p:nvPr/>
        </p:nvSpPr>
        <p:spPr>
          <a:xfrm>
            <a:off x="994320" y="3240"/>
            <a:ext cx="71366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 - and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4" descr=""/>
          <p:cNvPicPr/>
          <p:nvPr/>
        </p:nvPicPr>
        <p:blipFill>
          <a:blip r:embed="rId1"/>
          <a:stretch/>
        </p:blipFill>
        <p:spPr>
          <a:xfrm>
            <a:off x="1981080" y="2438280"/>
            <a:ext cx="4571640" cy="1443600"/>
          </a:xfrm>
          <a:prstGeom prst="rect">
            <a:avLst/>
          </a:prstGeom>
          <a:ln w="0">
            <a:noFill/>
          </a:ln>
        </p:spPr>
      </p:pic>
      <p:sp>
        <p:nvSpPr>
          <p:cNvPr id="35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54" name="TextBox 5"/>
          <p:cNvSpPr/>
          <p:nvPr/>
        </p:nvSpPr>
        <p:spPr>
          <a:xfrm>
            <a:off x="1148040" y="3240"/>
            <a:ext cx="68288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 - or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TextBox 2"/>
          <p:cNvSpPr/>
          <p:nvPr/>
        </p:nvSpPr>
        <p:spPr>
          <a:xfrm>
            <a:off x="914400" y="525780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eft Bracket 7"/>
          <p:cNvSpPr/>
          <p:nvPr/>
        </p:nvSpPr>
        <p:spPr>
          <a:xfrm rot="16200000">
            <a:off x="2971800" y="3353040"/>
            <a:ext cx="304560" cy="15235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0" name="Left Bracket 11"/>
          <p:cNvSpPr/>
          <p:nvPr/>
        </p:nvSpPr>
        <p:spPr>
          <a:xfrm rot="16200000">
            <a:off x="5448240" y="3315240"/>
            <a:ext cx="228240" cy="15235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1" name="TextBox 8"/>
          <p:cNvSpPr/>
          <p:nvPr/>
        </p:nvSpPr>
        <p:spPr>
          <a:xfrm>
            <a:off x="243828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TextBox 13"/>
          <p:cNvSpPr/>
          <p:nvPr/>
        </p:nvSpPr>
        <p:spPr>
          <a:xfrm>
            <a:off x="487692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Straight Connector 12"/>
          <p:cNvSpPr/>
          <p:nvPr/>
        </p:nvSpPr>
        <p:spPr>
          <a:xfrm>
            <a:off x="2209680" y="3809880"/>
            <a:ext cx="40384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64" name="TextBox 14"/>
          <p:cNvSpPr/>
          <p:nvPr/>
        </p:nvSpPr>
        <p:spPr>
          <a:xfrm>
            <a:off x="5891400" y="4800600"/>
            <a:ext cx="3276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Conditional statements w/ “or”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Straight Arrow Connector 17"/>
          <p:cNvSpPr/>
          <p:nvPr/>
        </p:nvSpPr>
        <p:spPr>
          <a:xfrm flipH="1" flipV="1">
            <a:off x="6476400" y="3657600"/>
            <a:ext cx="91404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4" descr=""/>
          <p:cNvPicPr/>
          <p:nvPr/>
        </p:nvPicPr>
        <p:blipFill>
          <a:blip r:embed="rId1"/>
          <a:stretch/>
        </p:blipFill>
        <p:spPr>
          <a:xfrm>
            <a:off x="1981080" y="2438280"/>
            <a:ext cx="4571640" cy="1443600"/>
          </a:xfrm>
          <a:prstGeom prst="rect">
            <a:avLst/>
          </a:prstGeom>
          <a:ln w="0">
            <a:noFill/>
          </a:ln>
        </p:spPr>
      </p:pic>
      <p:sp>
        <p:nvSpPr>
          <p:cNvPr id="36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68" name="TextBox 5"/>
          <p:cNvSpPr/>
          <p:nvPr/>
        </p:nvSpPr>
        <p:spPr>
          <a:xfrm>
            <a:off x="1148040" y="3240"/>
            <a:ext cx="68288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 - or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TextBox 2"/>
          <p:cNvSpPr/>
          <p:nvPr/>
        </p:nvSpPr>
        <p:spPr>
          <a:xfrm>
            <a:off x="914400" y="525780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eft Bracket 7"/>
          <p:cNvSpPr/>
          <p:nvPr/>
        </p:nvSpPr>
        <p:spPr>
          <a:xfrm rot="16200000">
            <a:off x="2971800" y="3353040"/>
            <a:ext cx="304560" cy="15235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4" name="Left Bracket 11"/>
          <p:cNvSpPr/>
          <p:nvPr/>
        </p:nvSpPr>
        <p:spPr>
          <a:xfrm rot="16200000">
            <a:off x="5448240" y="3315240"/>
            <a:ext cx="228240" cy="1523520"/>
          </a:xfrm>
          <a:prstGeom prst="leftBracket">
            <a:avLst>
              <a:gd name="adj" fmla="val 8333"/>
            </a:avLst>
          </a:prstGeom>
          <a:noFill/>
          <a:ln>
            <a:solidFill>
              <a:srgbClr val="4f81bd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5" name="TextBox 8"/>
          <p:cNvSpPr/>
          <p:nvPr/>
        </p:nvSpPr>
        <p:spPr>
          <a:xfrm>
            <a:off x="243828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Box 13"/>
          <p:cNvSpPr/>
          <p:nvPr/>
        </p:nvSpPr>
        <p:spPr>
          <a:xfrm>
            <a:off x="4876920" y="4343400"/>
            <a:ext cx="1447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Straight Connector 12"/>
          <p:cNvSpPr/>
          <p:nvPr/>
        </p:nvSpPr>
        <p:spPr>
          <a:xfrm>
            <a:off x="2209680" y="3809880"/>
            <a:ext cx="40384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78" name="TextBox 15"/>
          <p:cNvSpPr/>
          <p:nvPr/>
        </p:nvSpPr>
        <p:spPr>
          <a:xfrm>
            <a:off x="1828800" y="5105520"/>
            <a:ext cx="647676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OR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At least one condition must evaluate to True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have arbitrary number of conditions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80" name="TextBox 5"/>
          <p:cNvSpPr/>
          <p:nvPr/>
        </p:nvSpPr>
        <p:spPr>
          <a:xfrm>
            <a:off x="1527120" y="3240"/>
            <a:ext cx="60714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4" name="Picture 9" descr=""/>
          <p:cNvPicPr/>
          <p:nvPr/>
        </p:nvPicPr>
        <p:blipFill>
          <a:blip r:embed="rId1"/>
          <a:srcRect l="-383" t="775" r="383" b="65948"/>
          <a:stretch/>
        </p:blipFill>
        <p:spPr>
          <a:xfrm>
            <a:off x="1752480" y="2666880"/>
            <a:ext cx="6629040" cy="14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86" name="TextBox 5"/>
          <p:cNvSpPr/>
          <p:nvPr/>
        </p:nvSpPr>
        <p:spPr>
          <a:xfrm>
            <a:off x="1527120" y="3240"/>
            <a:ext cx="60714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Specifying Multiple Conditions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TextBox 1"/>
          <p:cNvSpPr/>
          <p:nvPr/>
        </p:nvSpPr>
        <p:spPr>
          <a:xfrm>
            <a:off x="685800" y="1219320"/>
            <a:ext cx="78483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you specify multiple conditions in a conditional statements?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0" name="Picture 9" descr=""/>
          <p:cNvPicPr/>
          <p:nvPr/>
        </p:nvPicPr>
        <p:blipFill>
          <a:blip r:embed="rId1"/>
          <a:srcRect l="-383" t="775" r="383" b="65948"/>
          <a:stretch/>
        </p:blipFill>
        <p:spPr>
          <a:xfrm>
            <a:off x="1752480" y="2666880"/>
            <a:ext cx="6629040" cy="1447560"/>
          </a:xfrm>
          <a:prstGeom prst="rect">
            <a:avLst/>
          </a:prstGeom>
          <a:ln w="0">
            <a:noFill/>
          </a:ln>
        </p:spPr>
      </p:pic>
      <p:pic>
        <p:nvPicPr>
          <p:cNvPr id="391" name="Picture 7" descr=""/>
          <p:cNvPicPr/>
          <p:nvPr/>
        </p:nvPicPr>
        <p:blipFill>
          <a:blip r:embed="rId2"/>
          <a:srcRect l="0" t="70045" r="0" b="-8570"/>
          <a:stretch/>
        </p:blipFill>
        <p:spPr>
          <a:xfrm>
            <a:off x="1752480" y="4572000"/>
            <a:ext cx="6629040" cy="16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3" name="TextBox 5"/>
          <p:cNvSpPr/>
          <p:nvPr/>
        </p:nvSpPr>
        <p:spPr>
          <a:xfrm>
            <a:off x="1641960" y="3240"/>
            <a:ext cx="58413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 + and/or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Picture 4" descr=""/>
          <p:cNvPicPr/>
          <p:nvPr/>
        </p:nvPicPr>
        <p:blipFill>
          <a:blip r:embed="rId1"/>
          <a:stretch/>
        </p:blipFill>
        <p:spPr>
          <a:xfrm>
            <a:off x="888840" y="1231920"/>
            <a:ext cx="7353000" cy="43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3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Box 1"/>
          <p:cNvSpPr/>
          <p:nvPr/>
        </p:nvSpPr>
        <p:spPr>
          <a:xfrm>
            <a:off x="380880" y="121932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a certain block of code only if a certain condition is true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" name="Picture 7" descr=""/>
          <p:cNvPicPr/>
          <p:nvPr/>
        </p:nvPicPr>
        <p:blipFill>
          <a:blip r:embed="rId1"/>
          <a:stretch/>
        </p:blipFill>
        <p:spPr>
          <a:xfrm>
            <a:off x="1295280" y="2286000"/>
            <a:ext cx="3885840" cy="2412720"/>
          </a:xfrm>
          <a:prstGeom prst="rect">
            <a:avLst/>
          </a:prstGeom>
          <a:ln w="0">
            <a:noFill/>
          </a:ln>
        </p:spPr>
      </p:pic>
      <p:sp>
        <p:nvSpPr>
          <p:cNvPr id="108" name="TextBox 4"/>
          <p:cNvSpPr/>
          <p:nvPr/>
        </p:nvSpPr>
        <p:spPr>
          <a:xfrm>
            <a:off x="380880" y="5257800"/>
            <a:ext cx="2971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statements always begin with an “if”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Straight Arrow Connector 8"/>
          <p:cNvSpPr/>
          <p:nvPr/>
        </p:nvSpPr>
        <p:spPr>
          <a:xfrm flipV="1">
            <a:off x="685800" y="3961800"/>
            <a:ext cx="685440" cy="129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10" name="TextBox 9"/>
          <p:cNvSpPr/>
          <p:nvPr/>
        </p:nvSpPr>
        <p:spPr>
          <a:xfrm>
            <a:off x="4114800" y="213372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Conditional: must return boolean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Straight Arrow Connector 12"/>
          <p:cNvSpPr/>
          <p:nvPr/>
        </p:nvSpPr>
        <p:spPr>
          <a:xfrm flipH="1">
            <a:off x="2895480" y="2438280"/>
            <a:ext cx="121896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112" name="Picture 6" descr=""/>
          <p:cNvPicPr/>
          <p:nvPr/>
        </p:nvPicPr>
        <p:blipFill>
          <a:blip r:embed="rId2"/>
          <a:stretch/>
        </p:blipFill>
        <p:spPr>
          <a:xfrm>
            <a:off x="5274360" y="2971800"/>
            <a:ext cx="3885840" cy="162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8" name="TextBox 5"/>
          <p:cNvSpPr/>
          <p:nvPr/>
        </p:nvSpPr>
        <p:spPr>
          <a:xfrm>
            <a:off x="2566080" y="3240"/>
            <a:ext cx="39927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Nested Conditionals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4" descr=""/>
          <p:cNvPicPr/>
          <p:nvPr/>
        </p:nvPicPr>
        <p:blipFill>
          <a:blip r:embed="rId1"/>
          <a:stretch/>
        </p:blipFill>
        <p:spPr>
          <a:xfrm>
            <a:off x="888840" y="1231920"/>
            <a:ext cx="7353000" cy="438120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1" descr=""/>
          <p:cNvPicPr/>
          <p:nvPr/>
        </p:nvPicPr>
        <p:blipFill>
          <a:blip r:embed="rId2"/>
          <a:stretch/>
        </p:blipFill>
        <p:spPr>
          <a:xfrm>
            <a:off x="1143000" y="5791320"/>
            <a:ext cx="1269720" cy="44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04" name="TextBox 5"/>
          <p:cNvSpPr/>
          <p:nvPr/>
        </p:nvSpPr>
        <p:spPr>
          <a:xfrm>
            <a:off x="3558600" y="3240"/>
            <a:ext cx="20084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TextBox 1"/>
          <p:cNvSpPr/>
          <p:nvPr/>
        </p:nvSpPr>
        <p:spPr>
          <a:xfrm>
            <a:off x="1295280" y="1600200"/>
            <a:ext cx="678132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Use cases of for loops: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Iterate over the elements of a list or string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 each element, perform some sort of operation  - count or sum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Perform some action a specified number of times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Deal out 5 cards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Have a student go through all 100 lockers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09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13" name="TextBox 1"/>
          <p:cNvSpPr/>
          <p:nvPr/>
        </p:nvSpPr>
        <p:spPr>
          <a:xfrm>
            <a:off x="1066680" y="99072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TextBox 7"/>
          <p:cNvSpPr/>
          <p:nvPr/>
        </p:nvSpPr>
        <p:spPr>
          <a:xfrm>
            <a:off x="1295280" y="990720"/>
            <a:ext cx="68576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Compute sum of elements of a list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Use for loop to iterate over the elements of the list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16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"/>
          <p:cNvSpPr/>
          <p:nvPr/>
        </p:nvSpPr>
        <p:spPr>
          <a:xfrm>
            <a:off x="1066680" y="99072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TextBox 7"/>
          <p:cNvSpPr/>
          <p:nvPr/>
        </p:nvSpPr>
        <p:spPr>
          <a:xfrm>
            <a:off x="1295280" y="990720"/>
            <a:ext cx="68576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Compute sum of elements of a list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Use for loop to iterate over the elements of the list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TextBox 2"/>
          <p:cNvSpPr/>
          <p:nvPr/>
        </p:nvSpPr>
        <p:spPr>
          <a:xfrm>
            <a:off x="152280" y="4724280"/>
            <a:ext cx="1599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Keyword “for”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Straight Arrow Connector 9"/>
          <p:cNvSpPr/>
          <p:nvPr/>
        </p:nvSpPr>
        <p:spPr>
          <a:xfrm flipV="1">
            <a:off x="1676520" y="4800600"/>
            <a:ext cx="533160" cy="1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24" name="TextBox 13"/>
          <p:cNvSpPr/>
          <p:nvPr/>
        </p:nvSpPr>
        <p:spPr>
          <a:xfrm>
            <a:off x="1295280" y="5638680"/>
            <a:ext cx="15998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Loop variable – takes on each value of loop target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Straight Arrow Connector 14"/>
          <p:cNvSpPr/>
          <p:nvPr/>
        </p:nvSpPr>
        <p:spPr>
          <a:xfrm flipV="1">
            <a:off x="2057400" y="4952880"/>
            <a:ext cx="129492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26" name="TextBox 16"/>
          <p:cNvSpPr/>
          <p:nvPr/>
        </p:nvSpPr>
        <p:spPr>
          <a:xfrm>
            <a:off x="7086600" y="5715000"/>
            <a:ext cx="1599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Loop target – object to be iterated over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Straight Arrow Connector 17"/>
          <p:cNvSpPr/>
          <p:nvPr/>
        </p:nvSpPr>
        <p:spPr>
          <a:xfrm flipH="1" flipV="1">
            <a:off x="7314480" y="5105520"/>
            <a:ext cx="38052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29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2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33" name="Right Arrow 11"/>
          <p:cNvSpPr/>
          <p:nvPr/>
        </p:nvSpPr>
        <p:spPr>
          <a:xfrm>
            <a:off x="1371600" y="46483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4" name="Picture 6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1802880" cy="863280"/>
          </a:xfrm>
          <a:prstGeom prst="rect">
            <a:avLst/>
          </a:prstGeom>
          <a:ln w="0">
            <a:noFill/>
          </a:ln>
        </p:spPr>
      </p:pic>
      <p:sp>
        <p:nvSpPr>
          <p:cNvPr id="435" name="TextBox 1"/>
          <p:cNvSpPr/>
          <p:nvPr/>
        </p:nvSpPr>
        <p:spPr>
          <a:xfrm>
            <a:off x="3657600" y="6095880"/>
            <a:ext cx="4876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Block of code to run each iteration of for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Straight Arrow Connector 9"/>
          <p:cNvSpPr/>
          <p:nvPr/>
        </p:nvSpPr>
        <p:spPr>
          <a:xfrm flipH="1" flipV="1">
            <a:off x="5257080" y="5562720"/>
            <a:ext cx="38052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37" name="Straight Arrow Connector 12"/>
          <p:cNvSpPr/>
          <p:nvPr/>
        </p:nvSpPr>
        <p:spPr>
          <a:xfrm>
            <a:off x="617220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38" name="TextBox 8"/>
          <p:cNvSpPr/>
          <p:nvPr/>
        </p:nvSpPr>
        <p:spPr>
          <a:xfrm>
            <a:off x="228600" y="1066680"/>
            <a:ext cx="4723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 call loop variable whatever you want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Straight Arrow Connector 14"/>
          <p:cNvSpPr/>
          <p:nvPr/>
        </p:nvSpPr>
        <p:spPr>
          <a:xfrm>
            <a:off x="1143000" y="1447920"/>
            <a:ext cx="83772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41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4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45" name="Right Arrow 11"/>
          <p:cNvSpPr/>
          <p:nvPr/>
        </p:nvSpPr>
        <p:spPr>
          <a:xfrm>
            <a:off x="2514600" y="51814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6" name="Picture 1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1802880" cy="863280"/>
          </a:xfrm>
          <a:prstGeom prst="rect">
            <a:avLst/>
          </a:prstGeom>
          <a:ln w="0">
            <a:noFill/>
          </a:ln>
        </p:spPr>
      </p:pic>
      <p:sp>
        <p:nvSpPr>
          <p:cNvPr id="447" name="Straight Arrow Connector 8"/>
          <p:cNvSpPr/>
          <p:nvPr/>
        </p:nvSpPr>
        <p:spPr>
          <a:xfrm>
            <a:off x="617220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49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53" name="Right Arrow 11"/>
          <p:cNvSpPr/>
          <p:nvPr/>
        </p:nvSpPr>
        <p:spPr>
          <a:xfrm>
            <a:off x="1371600" y="46483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4" name="Picture 2" descr="latex-image-1.pdf"/>
          <p:cNvPicPr/>
          <p:nvPr/>
        </p:nvPicPr>
        <p:blipFill>
          <a:blip r:embed="rId2"/>
          <a:stretch/>
        </p:blipFill>
        <p:spPr>
          <a:xfrm>
            <a:off x="2133720" y="1752480"/>
            <a:ext cx="1802880" cy="875880"/>
          </a:xfrm>
          <a:prstGeom prst="rect">
            <a:avLst/>
          </a:prstGeom>
          <a:ln w="0">
            <a:noFill/>
          </a:ln>
        </p:spPr>
      </p:pic>
      <p:sp>
        <p:nvSpPr>
          <p:cNvPr id="455" name="Straight Arrow Connector 8"/>
          <p:cNvSpPr/>
          <p:nvPr/>
        </p:nvSpPr>
        <p:spPr>
          <a:xfrm>
            <a:off x="678168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57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0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61" name="Right Arrow 11"/>
          <p:cNvSpPr/>
          <p:nvPr/>
        </p:nvSpPr>
        <p:spPr>
          <a:xfrm>
            <a:off x="2438280" y="51814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2" name="Picture 1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1802880" cy="875880"/>
          </a:xfrm>
          <a:prstGeom prst="rect">
            <a:avLst/>
          </a:prstGeom>
          <a:ln w="0">
            <a:noFill/>
          </a:ln>
        </p:spPr>
      </p:pic>
      <p:sp>
        <p:nvSpPr>
          <p:cNvPr id="463" name="Straight Arrow Connector 9"/>
          <p:cNvSpPr/>
          <p:nvPr/>
        </p:nvSpPr>
        <p:spPr>
          <a:xfrm>
            <a:off x="678168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65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69" name="Right Arrow 11"/>
          <p:cNvSpPr/>
          <p:nvPr/>
        </p:nvSpPr>
        <p:spPr>
          <a:xfrm>
            <a:off x="1371600" y="46483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" name="Picture 1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1802880" cy="863280"/>
          </a:xfrm>
          <a:prstGeom prst="rect">
            <a:avLst/>
          </a:prstGeom>
          <a:ln w="0">
            <a:noFill/>
          </a:ln>
        </p:spPr>
      </p:pic>
      <p:sp>
        <p:nvSpPr>
          <p:cNvPr id="471" name="Straight Arrow Connector 8"/>
          <p:cNvSpPr/>
          <p:nvPr/>
        </p:nvSpPr>
        <p:spPr>
          <a:xfrm>
            <a:off x="735336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3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77" name="Right Arrow 11"/>
          <p:cNvSpPr/>
          <p:nvPr/>
        </p:nvSpPr>
        <p:spPr>
          <a:xfrm>
            <a:off x="2438280" y="51814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8" name="Picture 2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2031480" cy="863280"/>
          </a:xfrm>
          <a:prstGeom prst="rect">
            <a:avLst/>
          </a:prstGeom>
          <a:ln w="0">
            <a:noFill/>
          </a:ln>
        </p:spPr>
      </p:pic>
      <p:sp>
        <p:nvSpPr>
          <p:cNvPr id="479" name="Straight Arrow Connector 8"/>
          <p:cNvSpPr/>
          <p:nvPr/>
        </p:nvSpPr>
        <p:spPr>
          <a:xfrm>
            <a:off x="735336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14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Box 1"/>
          <p:cNvSpPr/>
          <p:nvPr/>
        </p:nvSpPr>
        <p:spPr>
          <a:xfrm>
            <a:off x="380880" y="121932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a certain block of code only if a certain condition is true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8" name="Picture 7" descr=""/>
          <p:cNvPicPr/>
          <p:nvPr/>
        </p:nvPicPr>
        <p:blipFill>
          <a:blip r:embed="rId1"/>
          <a:stretch/>
        </p:blipFill>
        <p:spPr>
          <a:xfrm>
            <a:off x="1295280" y="2286000"/>
            <a:ext cx="3885840" cy="2412720"/>
          </a:xfrm>
          <a:prstGeom prst="rect">
            <a:avLst/>
          </a:prstGeom>
          <a:ln w="0">
            <a:noFill/>
          </a:ln>
        </p:spPr>
      </p:pic>
      <p:sp>
        <p:nvSpPr>
          <p:cNvPr id="119" name="TextBox 4"/>
          <p:cNvSpPr/>
          <p:nvPr/>
        </p:nvSpPr>
        <p:spPr>
          <a:xfrm>
            <a:off x="380880" y="5257800"/>
            <a:ext cx="2971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statements always begin with an “if”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Straight Arrow Connector 8"/>
          <p:cNvSpPr/>
          <p:nvPr/>
        </p:nvSpPr>
        <p:spPr>
          <a:xfrm flipV="1">
            <a:off x="685800" y="3961800"/>
            <a:ext cx="685440" cy="129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1" name="TextBox 9"/>
          <p:cNvSpPr/>
          <p:nvPr/>
        </p:nvSpPr>
        <p:spPr>
          <a:xfrm>
            <a:off x="4114800" y="213372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Conditional: must return boolean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Straight Arrow Connector 12"/>
          <p:cNvSpPr/>
          <p:nvPr/>
        </p:nvSpPr>
        <p:spPr>
          <a:xfrm flipH="1">
            <a:off x="2895480" y="2438280"/>
            <a:ext cx="121896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23" name="TextBox 2"/>
          <p:cNvSpPr/>
          <p:nvPr/>
        </p:nvSpPr>
        <p:spPr>
          <a:xfrm>
            <a:off x="5334120" y="3276720"/>
            <a:ext cx="2895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:” ends statement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Straight Arrow Connector 13"/>
          <p:cNvSpPr/>
          <p:nvPr/>
        </p:nvSpPr>
        <p:spPr>
          <a:xfrm flipH="1">
            <a:off x="3580560" y="3467160"/>
            <a:ext cx="1752120" cy="26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1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85" name="Right Arrow 11"/>
          <p:cNvSpPr/>
          <p:nvPr/>
        </p:nvSpPr>
        <p:spPr>
          <a:xfrm>
            <a:off x="1371600" y="46483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6" name="Picture 1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2031480" cy="863280"/>
          </a:xfrm>
          <a:prstGeom prst="rect">
            <a:avLst/>
          </a:prstGeom>
          <a:ln w="0">
            <a:noFill/>
          </a:ln>
        </p:spPr>
      </p:pic>
      <p:sp>
        <p:nvSpPr>
          <p:cNvPr id="487" name="Straight Arrow Connector 8"/>
          <p:cNvSpPr/>
          <p:nvPr/>
        </p:nvSpPr>
        <p:spPr>
          <a:xfrm>
            <a:off x="792468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9" name="TextBox 5"/>
          <p:cNvSpPr/>
          <p:nvPr/>
        </p:nvSpPr>
        <p:spPr>
          <a:xfrm>
            <a:off x="2864880" y="3240"/>
            <a:ext cx="33951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List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Picture 4" descr=""/>
          <p:cNvPicPr/>
          <p:nvPr/>
        </p:nvPicPr>
        <p:blipFill>
          <a:blip r:embed="rId1"/>
          <a:stretch/>
        </p:blipFill>
        <p:spPr>
          <a:xfrm>
            <a:off x="2133720" y="2895480"/>
            <a:ext cx="6311520" cy="2882520"/>
          </a:xfrm>
          <a:prstGeom prst="rect">
            <a:avLst/>
          </a:prstGeom>
          <a:ln w="0">
            <a:noFill/>
          </a:ln>
        </p:spPr>
      </p:pic>
      <p:sp>
        <p:nvSpPr>
          <p:cNvPr id="493" name="Right Arrow 11"/>
          <p:cNvSpPr/>
          <p:nvPr/>
        </p:nvSpPr>
        <p:spPr>
          <a:xfrm>
            <a:off x="2438280" y="51814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4" name="Picture 2" descr="latex-image-1.pdf"/>
          <p:cNvPicPr/>
          <p:nvPr/>
        </p:nvPicPr>
        <p:blipFill>
          <a:blip r:embed="rId2"/>
          <a:stretch/>
        </p:blipFill>
        <p:spPr>
          <a:xfrm>
            <a:off x="2133720" y="1828800"/>
            <a:ext cx="2031480" cy="863280"/>
          </a:xfrm>
          <a:prstGeom prst="rect">
            <a:avLst/>
          </a:prstGeom>
          <a:ln w="0">
            <a:noFill/>
          </a:ln>
        </p:spPr>
      </p:pic>
      <p:sp>
        <p:nvSpPr>
          <p:cNvPr id="495" name="Straight Arrow Connector 8"/>
          <p:cNvSpPr/>
          <p:nvPr/>
        </p:nvSpPr>
        <p:spPr>
          <a:xfrm>
            <a:off x="7924680" y="25470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7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0" name="Picture 6" descr=""/>
          <p:cNvPicPr/>
          <p:nvPr/>
        </p:nvPicPr>
        <p:blipFill>
          <a:blip r:embed="rId1"/>
          <a:stretch/>
        </p:blipFill>
        <p:spPr>
          <a:xfrm>
            <a:off x="23421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01" name="TextBox 1"/>
          <p:cNvSpPr/>
          <p:nvPr/>
        </p:nvSpPr>
        <p:spPr>
          <a:xfrm>
            <a:off x="1371600" y="1143000"/>
            <a:ext cx="700992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Now the loop target is a string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Compute the number of words in sentence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3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7" name="Picture 6" descr=""/>
          <p:cNvPicPr/>
          <p:nvPr/>
        </p:nvPicPr>
        <p:blipFill>
          <a:blip r:embed="rId1"/>
          <a:stretch/>
        </p:blipFill>
        <p:spPr>
          <a:xfrm>
            <a:off x="2342160" y="2590920"/>
            <a:ext cx="6801480" cy="2806200"/>
          </a:xfrm>
          <a:prstGeom prst="rect">
            <a:avLst/>
          </a:prstGeom>
          <a:ln w="0">
            <a:noFill/>
          </a:ln>
        </p:spPr>
      </p:pic>
      <p:pic>
        <p:nvPicPr>
          <p:cNvPr id="508" name="Picture 7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09" name="Straight Arrow Connector 8"/>
          <p:cNvSpPr/>
          <p:nvPr/>
        </p:nvSpPr>
        <p:spPr>
          <a:xfrm>
            <a:off x="510552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9" descr=""/>
          <p:cNvPicPr/>
          <p:nvPr/>
        </p:nvPicPr>
        <p:blipFill>
          <a:blip r:embed="rId1"/>
          <a:stretch/>
        </p:blipFill>
        <p:spPr>
          <a:xfrm>
            <a:off x="23421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11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12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Right Arrow 11"/>
          <p:cNvSpPr/>
          <p:nvPr/>
        </p:nvSpPr>
        <p:spPr>
          <a:xfrm>
            <a:off x="2362320" y="38098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6" name="Picture 8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17" name="Straight Arrow Connector 10"/>
          <p:cNvSpPr/>
          <p:nvPr/>
        </p:nvSpPr>
        <p:spPr>
          <a:xfrm>
            <a:off x="510552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19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23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4" name="Picture 1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25" name="Straight Arrow Connector 10"/>
          <p:cNvSpPr/>
          <p:nvPr/>
        </p:nvSpPr>
        <p:spPr>
          <a:xfrm>
            <a:off x="528336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7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31" name="Right Arrow 11"/>
          <p:cNvSpPr/>
          <p:nvPr/>
        </p:nvSpPr>
        <p:spPr>
          <a:xfrm>
            <a:off x="2362320" y="38098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" name="Picture 1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33" name="Straight Arrow Connector 9"/>
          <p:cNvSpPr/>
          <p:nvPr/>
        </p:nvSpPr>
        <p:spPr>
          <a:xfrm>
            <a:off x="528336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35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39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0" name="Picture 2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41" name="Straight Arrow Connector 8"/>
          <p:cNvSpPr/>
          <p:nvPr/>
        </p:nvSpPr>
        <p:spPr>
          <a:xfrm>
            <a:off x="63244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42" name="TextBox 1"/>
          <p:cNvSpPr/>
          <p:nvPr/>
        </p:nvSpPr>
        <p:spPr>
          <a:xfrm>
            <a:off x="5562720" y="2209680"/>
            <a:ext cx="380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44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48" name="Right Arrow 11"/>
          <p:cNvSpPr/>
          <p:nvPr/>
        </p:nvSpPr>
        <p:spPr>
          <a:xfrm>
            <a:off x="2362320" y="38098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9" name="Picture 8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50" name="Straight Arrow Connector 9"/>
          <p:cNvSpPr/>
          <p:nvPr/>
        </p:nvSpPr>
        <p:spPr>
          <a:xfrm>
            <a:off x="63244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2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56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7" name="Picture 1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58" name="Straight Arrow Connector 8"/>
          <p:cNvSpPr/>
          <p:nvPr/>
        </p:nvSpPr>
        <p:spPr>
          <a:xfrm>
            <a:off x="65530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26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Box 1"/>
          <p:cNvSpPr/>
          <p:nvPr/>
        </p:nvSpPr>
        <p:spPr>
          <a:xfrm>
            <a:off x="380880" y="1219320"/>
            <a:ext cx="8152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a certain block of code only if a certain condition is true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Picture 7" descr=""/>
          <p:cNvPicPr/>
          <p:nvPr/>
        </p:nvPicPr>
        <p:blipFill>
          <a:blip r:embed="rId1"/>
          <a:stretch/>
        </p:blipFill>
        <p:spPr>
          <a:xfrm>
            <a:off x="1295280" y="2286000"/>
            <a:ext cx="3885840" cy="2412720"/>
          </a:xfrm>
          <a:prstGeom prst="rect">
            <a:avLst/>
          </a:prstGeom>
          <a:ln w="0">
            <a:noFill/>
          </a:ln>
        </p:spPr>
      </p:pic>
      <p:sp>
        <p:nvSpPr>
          <p:cNvPr id="131" name="TextBox 4"/>
          <p:cNvSpPr/>
          <p:nvPr/>
        </p:nvSpPr>
        <p:spPr>
          <a:xfrm>
            <a:off x="380880" y="5257800"/>
            <a:ext cx="2971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statements always begin with an “if”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Straight Arrow Connector 8"/>
          <p:cNvSpPr/>
          <p:nvPr/>
        </p:nvSpPr>
        <p:spPr>
          <a:xfrm flipV="1">
            <a:off x="685800" y="3961800"/>
            <a:ext cx="685440" cy="129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33" name="TextBox 9"/>
          <p:cNvSpPr/>
          <p:nvPr/>
        </p:nvSpPr>
        <p:spPr>
          <a:xfrm>
            <a:off x="4114800" y="213372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Conditional: must return boolean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Straight Arrow Connector 12"/>
          <p:cNvSpPr/>
          <p:nvPr/>
        </p:nvSpPr>
        <p:spPr>
          <a:xfrm flipH="1">
            <a:off x="2895480" y="2438280"/>
            <a:ext cx="121896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35" name="TextBox 2"/>
          <p:cNvSpPr/>
          <p:nvPr/>
        </p:nvSpPr>
        <p:spPr>
          <a:xfrm>
            <a:off x="5334120" y="3276720"/>
            <a:ext cx="2895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:” ends statement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Straight Arrow Connector 13"/>
          <p:cNvSpPr/>
          <p:nvPr/>
        </p:nvSpPr>
        <p:spPr>
          <a:xfrm flipH="1">
            <a:off x="3580560" y="3467160"/>
            <a:ext cx="1752120" cy="26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37" name="TextBox 6"/>
          <p:cNvSpPr/>
          <p:nvPr/>
        </p:nvSpPr>
        <p:spPr>
          <a:xfrm>
            <a:off x="4343400" y="5334120"/>
            <a:ext cx="4190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condition is true, then indented line of code will run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Straight Arrow Connector 14"/>
          <p:cNvSpPr/>
          <p:nvPr/>
        </p:nvSpPr>
        <p:spPr>
          <a:xfrm flipH="1" flipV="1">
            <a:off x="4494960" y="4572000"/>
            <a:ext cx="990360" cy="68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60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64" name="Right Arrow 11"/>
          <p:cNvSpPr/>
          <p:nvPr/>
        </p:nvSpPr>
        <p:spPr>
          <a:xfrm>
            <a:off x="2286000" y="38098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5" name="Picture 1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55520" cy="888480"/>
          </a:xfrm>
          <a:prstGeom prst="rect">
            <a:avLst/>
          </a:prstGeom>
          <a:ln w="0">
            <a:noFill/>
          </a:ln>
        </p:spPr>
      </p:pic>
      <p:sp>
        <p:nvSpPr>
          <p:cNvPr id="566" name="Straight Arrow Connector 9"/>
          <p:cNvSpPr/>
          <p:nvPr/>
        </p:nvSpPr>
        <p:spPr>
          <a:xfrm>
            <a:off x="65530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68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1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72" name="Right Arrow 11"/>
          <p:cNvSpPr/>
          <p:nvPr/>
        </p:nvSpPr>
        <p:spPr>
          <a:xfrm>
            <a:off x="3124080" y="41911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3" name="Picture 2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42920" cy="875880"/>
          </a:xfrm>
          <a:prstGeom prst="rect">
            <a:avLst/>
          </a:prstGeom>
          <a:ln w="0">
            <a:noFill/>
          </a:ln>
        </p:spPr>
      </p:pic>
      <p:sp>
        <p:nvSpPr>
          <p:cNvPr id="574" name="Straight Arrow Connector 8"/>
          <p:cNvSpPr/>
          <p:nvPr/>
        </p:nvSpPr>
        <p:spPr>
          <a:xfrm>
            <a:off x="65530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6" name="TextBox 5"/>
          <p:cNvSpPr/>
          <p:nvPr/>
        </p:nvSpPr>
        <p:spPr>
          <a:xfrm>
            <a:off x="2538000" y="3240"/>
            <a:ext cx="40489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Strings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Picture 6" descr=""/>
          <p:cNvPicPr/>
          <p:nvPr/>
        </p:nvPicPr>
        <p:blipFill>
          <a:blip r:embed="rId1"/>
          <a:stretch/>
        </p:blipFill>
        <p:spPr>
          <a:xfrm>
            <a:off x="2365560" y="2590920"/>
            <a:ext cx="6801480" cy="2806200"/>
          </a:xfrm>
          <a:prstGeom prst="rect">
            <a:avLst/>
          </a:prstGeom>
          <a:ln w="0">
            <a:noFill/>
          </a:ln>
        </p:spPr>
      </p:pic>
      <p:sp>
        <p:nvSpPr>
          <p:cNvPr id="580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1" name="Picture 1" descr="latex-image-1.pdf"/>
          <p:cNvPicPr/>
          <p:nvPr/>
        </p:nvPicPr>
        <p:blipFill>
          <a:blip r:embed="rId2"/>
          <a:stretch/>
        </p:blipFill>
        <p:spPr>
          <a:xfrm>
            <a:off x="2362320" y="1447920"/>
            <a:ext cx="1942920" cy="87588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9" descr="latex-image-1.pdf"/>
          <p:cNvPicPr/>
          <p:nvPr/>
        </p:nvPicPr>
        <p:blipFill>
          <a:blip r:embed="rId3"/>
          <a:stretch/>
        </p:blipFill>
        <p:spPr>
          <a:xfrm>
            <a:off x="3429000" y="5791320"/>
            <a:ext cx="2374560" cy="342720"/>
          </a:xfrm>
          <a:prstGeom prst="rect">
            <a:avLst/>
          </a:prstGeom>
          <a:ln w="0">
            <a:noFill/>
          </a:ln>
        </p:spPr>
      </p:pic>
      <p:sp>
        <p:nvSpPr>
          <p:cNvPr id="583" name="Straight Arrow Connector 10"/>
          <p:cNvSpPr/>
          <p:nvPr/>
        </p:nvSpPr>
        <p:spPr>
          <a:xfrm>
            <a:off x="6743880" y="220968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85" name="TextBox 5"/>
          <p:cNvSpPr/>
          <p:nvPr/>
        </p:nvSpPr>
        <p:spPr>
          <a:xfrm>
            <a:off x="797040" y="3240"/>
            <a:ext cx="75312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Summary: For Loops w/ Strings or Lists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TextBox 4"/>
          <p:cNvSpPr/>
          <p:nvPr/>
        </p:nvSpPr>
        <p:spPr>
          <a:xfrm>
            <a:off x="609480" y="1371600"/>
            <a:ext cx="7772040" cy="37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loop target can be a string or a list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 loop target is a list – iterate over the elements of the list by increasing index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the loop target is a string – iterate over the characters of the string by increasing index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will see other python objects that can be loop for targets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90" name="TextBox 5"/>
          <p:cNvSpPr/>
          <p:nvPr/>
        </p:nvSpPr>
        <p:spPr>
          <a:xfrm>
            <a:off x="3886920" y="3240"/>
            <a:ext cx="13514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3" name="Picture 1" descr=""/>
          <p:cNvPicPr/>
          <p:nvPr/>
        </p:nvPicPr>
        <p:blipFill>
          <a:blip r:embed="rId1"/>
          <a:stretch/>
        </p:blipFill>
        <p:spPr>
          <a:xfrm>
            <a:off x="3124080" y="1828800"/>
            <a:ext cx="2895120" cy="2260080"/>
          </a:xfrm>
          <a:prstGeom prst="rect">
            <a:avLst/>
          </a:prstGeom>
          <a:ln w="0">
            <a:noFill/>
          </a:ln>
        </p:spPr>
      </p:pic>
      <p:sp>
        <p:nvSpPr>
          <p:cNvPr id="594" name="TextBox 2"/>
          <p:cNvSpPr/>
          <p:nvPr/>
        </p:nvSpPr>
        <p:spPr>
          <a:xfrm>
            <a:off x="838080" y="2133720"/>
            <a:ext cx="1904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Built-in range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Straight Arrow Connector 8"/>
          <p:cNvSpPr/>
          <p:nvPr/>
        </p:nvSpPr>
        <p:spPr>
          <a:xfrm>
            <a:off x="2286000" y="243828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96" name="TextBox 13"/>
          <p:cNvSpPr/>
          <p:nvPr/>
        </p:nvSpPr>
        <p:spPr>
          <a:xfrm>
            <a:off x="5867280" y="1752480"/>
            <a:ext cx="2057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end (non-inclusive)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Straight Arrow Connector 14"/>
          <p:cNvSpPr/>
          <p:nvPr/>
        </p:nvSpPr>
        <p:spPr>
          <a:xfrm flipH="1">
            <a:off x="5028480" y="1981080"/>
            <a:ext cx="83772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598" name="TextBox 16"/>
          <p:cNvSpPr/>
          <p:nvPr/>
        </p:nvSpPr>
        <p:spPr>
          <a:xfrm>
            <a:off x="4267080" y="91440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(defaults to 0 if left off)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Straight Arrow Connector 17"/>
          <p:cNvSpPr/>
          <p:nvPr/>
        </p:nvSpPr>
        <p:spPr>
          <a:xfrm flipH="1">
            <a:off x="4419720" y="1523880"/>
            <a:ext cx="1519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01" name="TextBox 5"/>
          <p:cNvSpPr/>
          <p:nvPr/>
        </p:nvSpPr>
        <p:spPr>
          <a:xfrm>
            <a:off x="3886920" y="3240"/>
            <a:ext cx="13514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4" name="Picture 1" descr=""/>
          <p:cNvPicPr/>
          <p:nvPr/>
        </p:nvPicPr>
        <p:blipFill>
          <a:blip r:embed="rId1"/>
          <a:stretch/>
        </p:blipFill>
        <p:spPr>
          <a:xfrm>
            <a:off x="3124080" y="1828800"/>
            <a:ext cx="2895120" cy="2260080"/>
          </a:xfrm>
          <a:prstGeom prst="rect">
            <a:avLst/>
          </a:prstGeom>
          <a:ln w="0">
            <a:noFill/>
          </a:ln>
        </p:spPr>
      </p:pic>
      <p:sp>
        <p:nvSpPr>
          <p:cNvPr id="605" name="TextBox 2"/>
          <p:cNvSpPr/>
          <p:nvPr/>
        </p:nvSpPr>
        <p:spPr>
          <a:xfrm>
            <a:off x="838080" y="2133720"/>
            <a:ext cx="1904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Built-in range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Straight Arrow Connector 8"/>
          <p:cNvSpPr/>
          <p:nvPr/>
        </p:nvSpPr>
        <p:spPr>
          <a:xfrm>
            <a:off x="2286000" y="243828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7" name="TextBox 10"/>
          <p:cNvSpPr/>
          <p:nvPr/>
        </p:nvSpPr>
        <p:spPr>
          <a:xfrm>
            <a:off x="4267080" y="91440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(defaults to 0 if left off)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Straight Arrow Connector 11"/>
          <p:cNvSpPr/>
          <p:nvPr/>
        </p:nvSpPr>
        <p:spPr>
          <a:xfrm flipH="1">
            <a:off x="4419720" y="1523880"/>
            <a:ext cx="1519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9" name="TextBox 13"/>
          <p:cNvSpPr/>
          <p:nvPr/>
        </p:nvSpPr>
        <p:spPr>
          <a:xfrm>
            <a:off x="5867280" y="1752480"/>
            <a:ext cx="2057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end (non-inclusive)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Straight Arrow Connector 14"/>
          <p:cNvSpPr/>
          <p:nvPr/>
        </p:nvSpPr>
        <p:spPr>
          <a:xfrm flipH="1">
            <a:off x="5028480" y="1981080"/>
            <a:ext cx="83772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11" name="TextBox 4"/>
          <p:cNvSpPr/>
          <p:nvPr/>
        </p:nvSpPr>
        <p:spPr>
          <a:xfrm>
            <a:off x="1447920" y="4419720"/>
            <a:ext cx="632412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use range(0,n) as loop target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Need consecutive integers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Need to repeat something n times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13" name="TextBox 5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1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6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17" name="TextBox 1"/>
          <p:cNvSpPr/>
          <p:nvPr/>
        </p:nvSpPr>
        <p:spPr>
          <a:xfrm>
            <a:off x="1600200" y="1066680"/>
            <a:ext cx="708624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Using range() as loop target to get consecutive integers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Compute even numbers &gt;=0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19" name="TextBox 5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Right Arrow 11"/>
          <p:cNvSpPr/>
          <p:nvPr/>
        </p:nvSpPr>
        <p:spPr>
          <a:xfrm>
            <a:off x="1523880" y="34290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23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pic>
        <p:nvPicPr>
          <p:cNvPr id="624" name="Picture 7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07296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2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8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pic>
        <p:nvPicPr>
          <p:cNvPr id="629" name="Picture 7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072960" cy="914040"/>
          </a:xfrm>
          <a:prstGeom prst="rect">
            <a:avLst/>
          </a:prstGeom>
          <a:ln w="0">
            <a:noFill/>
          </a:ln>
        </p:spPr>
      </p:pic>
      <p:sp>
        <p:nvSpPr>
          <p:cNvPr id="630" name="Right Arrow 11"/>
          <p:cNvSpPr/>
          <p:nvPr/>
        </p:nvSpPr>
        <p:spPr>
          <a:xfrm>
            <a:off x="2819520" y="38862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1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3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36" name="Right Arrow 11"/>
          <p:cNvSpPr/>
          <p:nvPr/>
        </p:nvSpPr>
        <p:spPr>
          <a:xfrm>
            <a:off x="3962520" y="44197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7" name="Picture 1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174480" cy="914040"/>
          </a:xfrm>
          <a:prstGeom prst="rect">
            <a:avLst/>
          </a:prstGeom>
          <a:ln w="0">
            <a:noFill/>
          </a:ln>
        </p:spPr>
      </p:pic>
      <p:sp>
        <p:nvSpPr>
          <p:cNvPr id="638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0" name="TextBox 5"/>
          <p:cNvSpPr/>
          <p:nvPr/>
        </p:nvSpPr>
        <p:spPr>
          <a:xfrm>
            <a:off x="3299400" y="3240"/>
            <a:ext cx="2526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2209680" y="2133720"/>
            <a:ext cx="5328000" cy="26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40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2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43" name="Right Arrow 11"/>
          <p:cNvSpPr/>
          <p:nvPr/>
        </p:nvSpPr>
        <p:spPr>
          <a:xfrm>
            <a:off x="1676520" y="33526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44" name="Picture 2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174480" cy="901440"/>
          </a:xfrm>
          <a:prstGeom prst="rect">
            <a:avLst/>
          </a:prstGeom>
          <a:ln w="0">
            <a:noFill/>
          </a:ln>
        </p:spPr>
      </p:pic>
      <p:sp>
        <p:nvSpPr>
          <p:cNvPr id="645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47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9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50" name="Right Arrow 11"/>
          <p:cNvSpPr/>
          <p:nvPr/>
        </p:nvSpPr>
        <p:spPr>
          <a:xfrm>
            <a:off x="2819520" y="38862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51" name="Picture 2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174480" cy="901440"/>
          </a:xfrm>
          <a:prstGeom prst="rect">
            <a:avLst/>
          </a:prstGeom>
          <a:ln w="0">
            <a:noFill/>
          </a:ln>
        </p:spPr>
      </p:pic>
      <p:sp>
        <p:nvSpPr>
          <p:cNvPr id="652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54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57" name="Right Arrow 11"/>
          <p:cNvSpPr/>
          <p:nvPr/>
        </p:nvSpPr>
        <p:spPr>
          <a:xfrm>
            <a:off x="1676520" y="33526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58" name="Picture 1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174480" cy="901440"/>
          </a:xfrm>
          <a:prstGeom prst="rect">
            <a:avLst/>
          </a:prstGeom>
          <a:ln w="0">
            <a:noFill/>
          </a:ln>
        </p:spPr>
      </p:pic>
      <p:sp>
        <p:nvSpPr>
          <p:cNvPr id="659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6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3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64" name="Right Arrow 11"/>
          <p:cNvSpPr/>
          <p:nvPr/>
        </p:nvSpPr>
        <p:spPr>
          <a:xfrm>
            <a:off x="2819520" y="388620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65" name="Picture 1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174480" cy="901440"/>
          </a:xfrm>
          <a:prstGeom prst="rect">
            <a:avLst/>
          </a:prstGeom>
          <a:ln w="0">
            <a:noFill/>
          </a:ln>
        </p:spPr>
      </p:pic>
      <p:sp>
        <p:nvSpPr>
          <p:cNvPr id="666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6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0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71" name="Right Arrow 11"/>
          <p:cNvSpPr/>
          <p:nvPr/>
        </p:nvSpPr>
        <p:spPr>
          <a:xfrm>
            <a:off x="3962520" y="441972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72" name="Picture 2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606480" cy="901440"/>
          </a:xfrm>
          <a:prstGeom prst="rect">
            <a:avLst/>
          </a:prstGeom>
          <a:ln w="0">
            <a:noFill/>
          </a:ln>
        </p:spPr>
      </p:pic>
      <p:sp>
        <p:nvSpPr>
          <p:cNvPr id="673" name="TextBox 8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75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7" name="Picture 4" descr=""/>
          <p:cNvPicPr/>
          <p:nvPr/>
        </p:nvPicPr>
        <p:blipFill>
          <a:blip r:embed="rId1"/>
          <a:stretch/>
        </p:blipFill>
        <p:spPr>
          <a:xfrm>
            <a:off x="2514600" y="2743200"/>
            <a:ext cx="6514920" cy="2222280"/>
          </a:xfrm>
          <a:prstGeom prst="rect">
            <a:avLst/>
          </a:prstGeom>
          <a:ln w="0">
            <a:noFill/>
          </a:ln>
        </p:spPr>
      </p:pic>
      <p:sp>
        <p:nvSpPr>
          <p:cNvPr id="678" name="Right Arrow 11"/>
          <p:cNvSpPr/>
          <p:nvPr/>
        </p:nvSpPr>
        <p:spPr>
          <a:xfrm>
            <a:off x="1676520" y="3352680"/>
            <a:ext cx="837720" cy="2282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79" name="Picture 1" descr="latex-image-1.pdf"/>
          <p:cNvPicPr/>
          <p:nvPr/>
        </p:nvPicPr>
        <p:blipFill>
          <a:blip r:embed="rId2"/>
          <a:stretch/>
        </p:blipFill>
        <p:spPr>
          <a:xfrm>
            <a:off x="2514600" y="1523880"/>
            <a:ext cx="3606480" cy="914040"/>
          </a:xfrm>
          <a:prstGeom prst="rect">
            <a:avLst/>
          </a:prstGeom>
          <a:ln w="0">
            <a:noFill/>
          </a:ln>
        </p:spPr>
      </p:pic>
      <p:pic>
        <p:nvPicPr>
          <p:cNvPr id="680" name="Picture 6" descr="latex-image-1.pdf"/>
          <p:cNvPicPr/>
          <p:nvPr/>
        </p:nvPicPr>
        <p:blipFill>
          <a:blip r:embed="rId3"/>
          <a:stretch/>
        </p:blipFill>
        <p:spPr>
          <a:xfrm>
            <a:off x="3469680" y="5654880"/>
            <a:ext cx="2374560" cy="342720"/>
          </a:xfrm>
          <a:prstGeom prst="rect">
            <a:avLst/>
          </a:prstGeom>
          <a:ln w="0">
            <a:noFill/>
          </a:ln>
        </p:spPr>
      </p:pic>
      <p:sp>
        <p:nvSpPr>
          <p:cNvPr id="681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83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6" name="TextBox 10"/>
          <p:cNvSpPr/>
          <p:nvPr/>
        </p:nvSpPr>
        <p:spPr>
          <a:xfrm>
            <a:off x="1600200" y="1066680"/>
            <a:ext cx="708624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Using range() as loop target to do something n times.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Loop variables will not be used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Get n random samples of U[0,1]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8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1" name="TextBox 10"/>
          <p:cNvSpPr/>
          <p:nvPr/>
        </p:nvSpPr>
        <p:spPr>
          <a:xfrm>
            <a:off x="1600200" y="1066680"/>
            <a:ext cx="708624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Using range() as loop target to do something n times.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Loop variables will not be used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Get n random samples of U[0,1]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92" name="Picture 1" descr=""/>
          <p:cNvPicPr/>
          <p:nvPr/>
        </p:nvPicPr>
        <p:blipFill>
          <a:blip r:embed="rId1"/>
          <a:stretch/>
        </p:blipFill>
        <p:spPr>
          <a:xfrm>
            <a:off x="2057400" y="3809880"/>
            <a:ext cx="5346360" cy="2171520"/>
          </a:xfrm>
          <a:prstGeom prst="rect">
            <a:avLst/>
          </a:prstGeom>
          <a:ln w="0">
            <a:noFill/>
          </a:ln>
        </p:spPr>
      </p:pic>
      <p:sp>
        <p:nvSpPr>
          <p:cNvPr id="693" name="TextBox 2"/>
          <p:cNvSpPr/>
          <p:nvPr/>
        </p:nvSpPr>
        <p:spPr>
          <a:xfrm>
            <a:off x="5791320" y="3352680"/>
            <a:ext cx="2133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Loop will run n times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4" name="Straight Arrow Connector 5"/>
          <p:cNvSpPr/>
          <p:nvPr/>
        </p:nvSpPr>
        <p:spPr>
          <a:xfrm flipH="1">
            <a:off x="5334120" y="3809880"/>
            <a:ext cx="114264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9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9" name="TextBox 10"/>
          <p:cNvSpPr/>
          <p:nvPr/>
        </p:nvSpPr>
        <p:spPr>
          <a:xfrm>
            <a:off x="1600200" y="1066680"/>
            <a:ext cx="708624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Using range() as loop target to do something n times.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Loop variables will not be used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Get n random samples of U[0,1]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00" name="Picture 1" descr=""/>
          <p:cNvPicPr/>
          <p:nvPr/>
        </p:nvPicPr>
        <p:blipFill>
          <a:blip r:embed="rId1"/>
          <a:stretch/>
        </p:blipFill>
        <p:spPr>
          <a:xfrm>
            <a:off x="2057400" y="3809880"/>
            <a:ext cx="5346360" cy="2171520"/>
          </a:xfrm>
          <a:prstGeom prst="rect">
            <a:avLst/>
          </a:prstGeom>
          <a:ln w="0">
            <a:noFill/>
          </a:ln>
        </p:spPr>
      </p:pic>
      <p:sp>
        <p:nvSpPr>
          <p:cNvPr id="701" name="TextBox 2"/>
          <p:cNvSpPr/>
          <p:nvPr/>
        </p:nvSpPr>
        <p:spPr>
          <a:xfrm>
            <a:off x="5791320" y="3352680"/>
            <a:ext cx="2133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Loop will run n times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2" name="Straight Arrow Connector 5"/>
          <p:cNvSpPr/>
          <p:nvPr/>
        </p:nvSpPr>
        <p:spPr>
          <a:xfrm flipH="1">
            <a:off x="5334120" y="3809880"/>
            <a:ext cx="114264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703" name="TextBox 11"/>
          <p:cNvSpPr/>
          <p:nvPr/>
        </p:nvSpPr>
        <p:spPr>
          <a:xfrm>
            <a:off x="6629400" y="4343400"/>
            <a:ext cx="2133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Generates U[0,1]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4" name="Straight Arrow Connector 12"/>
          <p:cNvSpPr/>
          <p:nvPr/>
        </p:nvSpPr>
        <p:spPr>
          <a:xfrm flipH="1">
            <a:off x="6857280" y="4724280"/>
            <a:ext cx="53316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0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09" name="TextBox 4"/>
          <p:cNvSpPr/>
          <p:nvPr/>
        </p:nvSpPr>
        <p:spPr>
          <a:xfrm>
            <a:off x="990720" y="1143000"/>
            <a:ext cx="73148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iterate over the indices of a list using a for loop?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10" name="Picture 6" descr=""/>
          <p:cNvPicPr/>
          <p:nvPr/>
        </p:nvPicPr>
        <p:blipFill>
          <a:blip r:embed="rId1"/>
          <a:stretch/>
        </p:blipFill>
        <p:spPr>
          <a:xfrm>
            <a:off x="2133720" y="2057400"/>
            <a:ext cx="4546080" cy="6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5" name="TextBox 5"/>
          <p:cNvSpPr/>
          <p:nvPr/>
        </p:nvSpPr>
        <p:spPr>
          <a:xfrm>
            <a:off x="2708280" y="3240"/>
            <a:ext cx="37090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TextBox 6"/>
          <p:cNvSpPr/>
          <p:nvPr/>
        </p:nvSpPr>
        <p:spPr>
          <a:xfrm>
            <a:off x="380880" y="1219320"/>
            <a:ext cx="81529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Else statement allows us to specify separate directions if the condition with the if is False.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12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15" name="TextBox 4"/>
          <p:cNvSpPr/>
          <p:nvPr/>
        </p:nvSpPr>
        <p:spPr>
          <a:xfrm>
            <a:off x="990720" y="1143000"/>
            <a:ext cx="73148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iterate over the indices of a list using a for loop?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16" name="Picture 6" descr=""/>
          <p:cNvPicPr/>
          <p:nvPr/>
        </p:nvPicPr>
        <p:blipFill>
          <a:blip r:embed="rId1"/>
          <a:stretch/>
        </p:blipFill>
        <p:spPr>
          <a:xfrm>
            <a:off x="2133720" y="2057400"/>
            <a:ext cx="4546080" cy="634680"/>
          </a:xfrm>
          <a:prstGeom prst="rect">
            <a:avLst/>
          </a:prstGeom>
          <a:ln w="0">
            <a:noFill/>
          </a:ln>
        </p:spPr>
      </p:pic>
      <p:pic>
        <p:nvPicPr>
          <p:cNvPr id="717" name="Picture 1" descr=""/>
          <p:cNvPicPr/>
          <p:nvPr/>
        </p:nvPicPr>
        <p:blipFill>
          <a:blip r:embed="rId2"/>
          <a:stretch/>
        </p:blipFill>
        <p:spPr>
          <a:xfrm>
            <a:off x="2133720" y="3200400"/>
            <a:ext cx="4774680" cy="23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19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TextBox 9"/>
          <p:cNvSpPr/>
          <p:nvPr/>
        </p:nvSpPr>
        <p:spPr>
          <a:xfrm>
            <a:off x="2600640" y="3240"/>
            <a:ext cx="392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For Loops w/ Range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2" name="TextBox 4"/>
          <p:cNvSpPr/>
          <p:nvPr/>
        </p:nvSpPr>
        <p:spPr>
          <a:xfrm>
            <a:off x="990720" y="1143000"/>
            <a:ext cx="73148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do I iterate over the indices of a list using a for loop?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23" name="Picture 6" descr=""/>
          <p:cNvPicPr/>
          <p:nvPr/>
        </p:nvPicPr>
        <p:blipFill>
          <a:blip r:embed="rId1"/>
          <a:stretch/>
        </p:blipFill>
        <p:spPr>
          <a:xfrm>
            <a:off x="2133720" y="2057400"/>
            <a:ext cx="4546080" cy="634680"/>
          </a:xfrm>
          <a:prstGeom prst="rect">
            <a:avLst/>
          </a:prstGeom>
          <a:ln w="0">
            <a:noFill/>
          </a:ln>
        </p:spPr>
      </p:pic>
      <p:pic>
        <p:nvPicPr>
          <p:cNvPr id="724" name="Picture 1" descr=""/>
          <p:cNvPicPr/>
          <p:nvPr/>
        </p:nvPicPr>
        <p:blipFill>
          <a:blip r:embed="rId2"/>
          <a:stretch/>
        </p:blipFill>
        <p:spPr>
          <a:xfrm>
            <a:off x="2133720" y="3200400"/>
            <a:ext cx="4774680" cy="2336400"/>
          </a:xfrm>
          <a:prstGeom prst="rect">
            <a:avLst/>
          </a:prstGeom>
          <a:ln w="0">
            <a:noFill/>
          </a:ln>
        </p:spPr>
      </p:pic>
      <p:sp>
        <p:nvSpPr>
          <p:cNvPr id="725" name="TextBox 2"/>
          <p:cNvSpPr/>
          <p:nvPr/>
        </p:nvSpPr>
        <p:spPr>
          <a:xfrm>
            <a:off x="2286000" y="5943600"/>
            <a:ext cx="4723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Why would I ever need to do this?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/>
          <p:nvPr/>
        </p:nvSpPr>
        <p:spPr>
          <a:xfrm>
            <a:off x="-14040" y="0"/>
            <a:ext cx="9157680" cy="7480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0" name="TextBox 5"/>
          <p:cNvSpPr/>
          <p:nvPr/>
        </p:nvSpPr>
        <p:spPr>
          <a:xfrm>
            <a:off x="2708280" y="3240"/>
            <a:ext cx="37090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If + Else Statement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1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Auto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Box 6"/>
          <p:cNvSpPr/>
          <p:nvPr/>
        </p:nvSpPr>
        <p:spPr>
          <a:xfrm>
            <a:off x="380880" y="1219320"/>
            <a:ext cx="81529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Else statement allows us to specify separate directions if the condition with the if is False.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Picture 1" descr=""/>
          <p:cNvPicPr/>
          <p:nvPr/>
        </p:nvPicPr>
        <p:blipFill>
          <a:blip r:embed="rId1"/>
          <a:stretch/>
        </p:blipFill>
        <p:spPr>
          <a:xfrm>
            <a:off x="2209680" y="2209680"/>
            <a:ext cx="4803840" cy="2742840"/>
          </a:xfrm>
          <a:prstGeom prst="rect">
            <a:avLst/>
          </a:prstGeom>
          <a:ln w="0">
            <a:noFill/>
          </a:ln>
        </p:spPr>
      </p:pic>
      <p:sp>
        <p:nvSpPr>
          <p:cNvPr id="155" name="TextBox 2"/>
          <p:cNvSpPr/>
          <p:nvPr/>
        </p:nvSpPr>
        <p:spPr>
          <a:xfrm>
            <a:off x="914400" y="5181480"/>
            <a:ext cx="777204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Else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always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executes when the if condition is False.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Match if + else by indentation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Else is optional, meaning an if statement doesn’t have to have an accompanying else.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73519</TotalTime>
  <Application>LibreOffice/7.3.1.3$Windows_X86_64 LibreOffice_project/a69ca51ded25f3eefd52d7bf9a5fad8c90b87951</Application>
  <AppVersion>15.0000</AppVersion>
  <Words>1349</Words>
  <Paragraphs>215</Paragraphs>
  <Company>Cornell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2015-04-30T01:39:07Z</dcterms:created>
  <dc:creator>Jake Feldman</dc:creator>
  <dc:description/>
  <dc:language>en-US</dc:language>
  <cp:lastModifiedBy/>
  <dcterms:modified xsi:type="dcterms:W3CDTF">2022-09-01T21:46:45Z</dcterms:modified>
  <cp:revision>739</cp:revision>
  <dc:subject/>
  <dc:title>yth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81</vt:i4>
  </property>
</Properties>
</file>